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91" r:id="rId4"/>
    <p:sldId id="271" r:id="rId5"/>
    <p:sldId id="272" r:id="rId6"/>
    <p:sldId id="259" r:id="rId7"/>
    <p:sldId id="260" r:id="rId8"/>
    <p:sldId id="263" r:id="rId9"/>
    <p:sldId id="262" r:id="rId10"/>
    <p:sldId id="264" r:id="rId11"/>
    <p:sldId id="265" r:id="rId12"/>
    <p:sldId id="266" r:id="rId13"/>
    <p:sldId id="267" r:id="rId14"/>
    <p:sldId id="268" r:id="rId15"/>
    <p:sldId id="269" r:id="rId16"/>
    <p:sldId id="270" r:id="rId17"/>
    <p:sldId id="292" r:id="rId18"/>
    <p:sldId id="273" r:id="rId19"/>
    <p:sldId id="277"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34616-652F-42BD-A5F1-8CE3ACD020AC}" type="datetimeFigureOut">
              <a:rPr lang="en-US" smtClean="0"/>
              <a:t>10/4/2021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20184-919C-4023-9B00-BB7DABF7D99F}" type="slidenum">
              <a:rPr lang="en-US" smtClean="0"/>
              <a:t>‹#›</a:t>
            </a:fld>
            <a:endParaRPr lang="en-US"/>
          </a:p>
        </p:txBody>
      </p:sp>
    </p:spTree>
    <p:extLst>
      <p:ext uri="{BB962C8B-B14F-4D97-AF65-F5344CB8AC3E}">
        <p14:creationId xmlns:p14="http://schemas.microsoft.com/office/powerpoint/2010/main" val="109352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D1E3B-7F70-4B96-A0CD-0DFA7D47075B}"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B1A5E-2F4A-4905-9801-D773CC7158F6}"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7BB73-1005-48CD-9019-53A690C34AD0}"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CC0-A116-4CC4-BEC8-DB4769A1CA1D}"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E81A2-437F-40A1-BDEE-D59127CB5BC1}"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1C4350-FC5B-4FF0-BF1C-7F97056667EA}" type="datetime1">
              <a:rPr lang="en-US" smtClean="0"/>
              <a:t>10/4/2021</a:t>
            </a:fld>
            <a:endParaRPr lang="en-US" dirty="0"/>
          </a:p>
        </p:txBody>
      </p:sp>
      <p:sp>
        <p:nvSpPr>
          <p:cNvPr id="6" name="Footer Placeholder 5"/>
          <p:cNvSpPr>
            <a:spLocks noGrp="1"/>
          </p:cNvSpPr>
          <p:nvPr>
            <p:ph type="ftr" sz="quarter" idx="11"/>
          </p:nvPr>
        </p:nvSpPr>
        <p:spPr/>
        <p:txBody>
          <a:bodyPr/>
          <a:lstStyle/>
          <a:p>
            <a:r>
              <a:rPr lang="en-US" smtClean="0"/>
              <a:t>Sanjay Mukherjee CPU Nitra Talk-Oct. 2021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A66EE9-A63C-4E9F-A193-3B110AF9DB1F}" type="datetime1">
              <a:rPr lang="en-US" smtClean="0"/>
              <a:t>10/4/2021</a:t>
            </a:fld>
            <a:endParaRPr lang="en-US" dirty="0"/>
          </a:p>
        </p:txBody>
      </p:sp>
      <p:sp>
        <p:nvSpPr>
          <p:cNvPr id="8" name="Footer Placeholder 7"/>
          <p:cNvSpPr>
            <a:spLocks noGrp="1"/>
          </p:cNvSpPr>
          <p:nvPr>
            <p:ph type="ftr" sz="quarter" idx="11"/>
          </p:nvPr>
        </p:nvSpPr>
        <p:spPr/>
        <p:txBody>
          <a:bodyPr/>
          <a:lstStyle/>
          <a:p>
            <a:r>
              <a:rPr lang="en-US" smtClean="0"/>
              <a:t>Sanjay Mukherjee CPU Nitra Talk-Oct. 2021</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225F9-2DE9-4A0E-A756-25E3AB9686AB}" type="datetime1">
              <a:rPr lang="en-US" smtClean="0"/>
              <a:t>10/4/2021</a:t>
            </a:fld>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86432-2679-4ADD-BF73-86F6D0A9917A}" type="datetime1">
              <a:rPr lang="en-US" smtClean="0"/>
              <a:t>10/4/2021</a:t>
            </a:fld>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15338-30FC-4299-924D-E206A4FF59D1}" type="datetime1">
              <a:rPr lang="en-US" smtClean="0"/>
              <a:t>10/4/2021</a:t>
            </a:fld>
            <a:endParaRPr lang="en-US" dirty="0"/>
          </a:p>
        </p:txBody>
      </p:sp>
      <p:sp>
        <p:nvSpPr>
          <p:cNvPr id="6" name="Footer Placeholder 5"/>
          <p:cNvSpPr>
            <a:spLocks noGrp="1"/>
          </p:cNvSpPr>
          <p:nvPr>
            <p:ph type="ftr" sz="quarter" idx="11"/>
          </p:nvPr>
        </p:nvSpPr>
        <p:spPr/>
        <p:txBody>
          <a:bodyPr/>
          <a:lstStyle/>
          <a:p>
            <a:r>
              <a:rPr lang="en-US" smtClean="0"/>
              <a:t>Sanjay Mukherjee CPU Nitra Talk-Oct. 2021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3C8A1-9288-4932-A715-BD5F71C78A05}" type="datetime1">
              <a:rPr lang="en-US" smtClean="0"/>
              <a:t>10/4/2021</a:t>
            </a:fld>
            <a:endParaRPr lang="en-US" dirty="0"/>
          </a:p>
        </p:txBody>
      </p:sp>
      <p:sp>
        <p:nvSpPr>
          <p:cNvPr id="6" name="Footer Placeholder 5"/>
          <p:cNvSpPr>
            <a:spLocks noGrp="1"/>
          </p:cNvSpPr>
          <p:nvPr>
            <p:ph type="ftr" sz="quarter" idx="11"/>
          </p:nvPr>
        </p:nvSpPr>
        <p:spPr/>
        <p:txBody>
          <a:bodyPr/>
          <a:lstStyle/>
          <a:p>
            <a:r>
              <a:rPr lang="en-US" smtClean="0"/>
              <a:t>Sanjay Mukherjee CPU Nitra Talk-Oct. 2021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B4826-C823-4F03-A01C-EB8A7EBEF761}" type="datetime1">
              <a:rPr lang="en-US" smtClean="0"/>
              <a:t>10/4/2021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Sanjay Mukherjee CPU Nitra Talk-Oct. 2021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Post-Postcolonialism: </a:t>
            </a:r>
            <a:br>
              <a:rPr lang="en-GB" dirty="0" smtClean="0"/>
            </a:br>
            <a:r>
              <a:rPr lang="en-GB" dirty="0" smtClean="0"/>
              <a:t>Ecocriticism &amp; Literature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A Talk for </a:t>
            </a:r>
          </a:p>
          <a:p>
            <a:pPr marL="0" indent="0" algn="ctr">
              <a:buNone/>
            </a:pPr>
            <a:r>
              <a:rPr lang="en-GB" dirty="0" smtClean="0"/>
              <a:t>Department of English &amp; American Studies</a:t>
            </a:r>
          </a:p>
          <a:p>
            <a:pPr marL="0" indent="0" algn="ctr">
              <a:buNone/>
            </a:pPr>
            <a:r>
              <a:rPr lang="en-GB" dirty="0" smtClean="0"/>
              <a:t>Constantine </a:t>
            </a:r>
            <a:r>
              <a:rPr lang="en-GB" dirty="0"/>
              <a:t>T</a:t>
            </a:r>
            <a:r>
              <a:rPr lang="en-GB" dirty="0" smtClean="0"/>
              <a:t>he Philosopher University</a:t>
            </a:r>
          </a:p>
          <a:p>
            <a:pPr marL="0" indent="0" algn="ctr">
              <a:buNone/>
            </a:pPr>
            <a:r>
              <a:rPr lang="en-GB" dirty="0" smtClean="0"/>
              <a:t>Nitra, SLOVAKIA</a:t>
            </a:r>
          </a:p>
          <a:p>
            <a:pPr marL="0" indent="0" algn="ctr">
              <a:buNone/>
            </a:pPr>
            <a:r>
              <a:rPr lang="en-GB" dirty="0" smtClean="0">
                <a:solidFill>
                  <a:srgbClr val="00B0F0"/>
                </a:solidFill>
              </a:rPr>
              <a:t>by</a:t>
            </a:r>
          </a:p>
          <a:p>
            <a:pPr marL="0" indent="0" algn="ctr">
              <a:buNone/>
            </a:pPr>
            <a:r>
              <a:rPr lang="en-GB" dirty="0" smtClean="0">
                <a:solidFill>
                  <a:srgbClr val="00B0F0"/>
                </a:solidFill>
              </a:rPr>
              <a:t>Sanjay Mukherjee</a:t>
            </a:r>
          </a:p>
          <a:p>
            <a:pPr marL="0" indent="0" algn="ctr">
              <a:buNone/>
            </a:pPr>
            <a:r>
              <a:rPr lang="en-GB" dirty="0" smtClean="0">
                <a:solidFill>
                  <a:srgbClr val="00B0F0"/>
                </a:solidFill>
              </a:rPr>
              <a:t>Department of English &amp; CLS</a:t>
            </a:r>
          </a:p>
          <a:p>
            <a:pPr marL="0" indent="0" algn="ctr">
              <a:buNone/>
            </a:pPr>
            <a:r>
              <a:rPr lang="en-GB" dirty="0" smtClean="0">
                <a:solidFill>
                  <a:srgbClr val="00B0F0"/>
                </a:solidFill>
              </a:rPr>
              <a:t>Saurashtra University, Rajkot, INDIA</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44226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Postcolonial-Ecocritical Chasm</a:t>
            </a:r>
            <a:endParaRPr lang="en-US" dirty="0"/>
          </a:p>
        </p:txBody>
      </p:sp>
      <p:sp>
        <p:nvSpPr>
          <p:cNvPr id="3" name="Content Placeholder 2"/>
          <p:cNvSpPr>
            <a:spLocks noGrp="1"/>
          </p:cNvSpPr>
          <p:nvPr>
            <p:ph idx="1"/>
          </p:nvPr>
        </p:nvSpPr>
        <p:spPr/>
        <p:txBody>
          <a:bodyPr>
            <a:normAutofit fontScale="92500"/>
          </a:bodyPr>
          <a:lstStyle/>
          <a:p>
            <a:r>
              <a:rPr lang="en-US" dirty="0" smtClean="0"/>
              <a:t>The old culture x nature divide</a:t>
            </a:r>
          </a:p>
          <a:p>
            <a:r>
              <a:rPr lang="en-US" dirty="0" smtClean="0"/>
              <a:t>Temporally, postcolonial studies entered literature departments in the mid-1960s after the publication of important texts like Fanon’s </a:t>
            </a:r>
            <a:r>
              <a:rPr lang="en-US" i="1" dirty="0" smtClean="0"/>
              <a:t>The Wretched of the Earth</a:t>
            </a:r>
          </a:p>
          <a:p>
            <a:r>
              <a:rPr lang="en-US" dirty="0" smtClean="0"/>
              <a:t>Whereas, environmental criticism made an entry in the late 1990s after the establishment of ASLE = Association for the Study of Literature and the Environment in 1992 at New Hampshire, USA</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31214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Overlap </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One of the earliest journals in English on ecology: </a:t>
            </a:r>
            <a:r>
              <a:rPr lang="en-US" sz="4000" i="1" dirty="0" smtClean="0"/>
              <a:t>Journal of the Society for the Preservation of the Wild Fauna of the Empire</a:t>
            </a:r>
            <a:r>
              <a:rPr lang="en-US" sz="4000" dirty="0" smtClean="0"/>
              <a:t> first published in 1903 was for the benefit of British colonial hunters, and it ran till the end of imperial rule in the 1950s.   </a:t>
            </a:r>
            <a:endParaRPr lang="en-US" sz="4000"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28951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Whereas in Mythologies (Greek)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1"/>
            <a:ext cx="5263487" cy="4191000"/>
          </a:xfrm>
        </p:spPr>
      </p:pic>
      <p:sp>
        <p:nvSpPr>
          <p:cNvPr id="5" name="TextBox 4"/>
          <p:cNvSpPr txBox="1"/>
          <p:nvPr/>
        </p:nvSpPr>
        <p:spPr>
          <a:xfrm>
            <a:off x="6324600" y="1752600"/>
            <a:ext cx="2873928" cy="3139321"/>
          </a:xfrm>
          <a:prstGeom prst="rect">
            <a:avLst/>
          </a:prstGeom>
          <a:noFill/>
        </p:spPr>
        <p:txBody>
          <a:bodyPr wrap="none" rtlCol="0">
            <a:spAutoFit/>
          </a:bodyPr>
          <a:lstStyle/>
          <a:p>
            <a:r>
              <a:rPr lang="en-US" dirty="0" smtClean="0"/>
              <a:t>The primal earth goddess</a:t>
            </a:r>
          </a:p>
          <a:p>
            <a:r>
              <a:rPr lang="en-US" dirty="0" smtClean="0"/>
              <a:t>Gaia who coupled with the </a:t>
            </a:r>
          </a:p>
          <a:p>
            <a:r>
              <a:rPr lang="en-US" dirty="0" smtClean="0"/>
              <a:t>sky god </a:t>
            </a:r>
            <a:r>
              <a:rPr lang="en-US" dirty="0" err="1" smtClean="0"/>
              <a:t>Uranos</a:t>
            </a:r>
            <a:r>
              <a:rPr lang="en-US" dirty="0" smtClean="0"/>
              <a:t> to produce </a:t>
            </a:r>
          </a:p>
          <a:p>
            <a:r>
              <a:rPr lang="en-US" dirty="0" smtClean="0"/>
              <a:t>The first divinities (the 12 </a:t>
            </a:r>
          </a:p>
          <a:p>
            <a:r>
              <a:rPr lang="en-US" dirty="0" smtClean="0"/>
              <a:t>Titans, 6 males &amp; 6 females).</a:t>
            </a:r>
          </a:p>
          <a:p>
            <a:pPr marL="285750" indent="-285750">
              <a:buFontTx/>
              <a:buChar char="-"/>
            </a:pPr>
            <a:endParaRPr lang="en-US" dirty="0"/>
          </a:p>
          <a:p>
            <a:endParaRPr lang="en-US" dirty="0" smtClean="0"/>
          </a:p>
          <a:p>
            <a:r>
              <a:rPr lang="en-US" dirty="0" smtClean="0"/>
              <a:t>[Source: </a:t>
            </a:r>
            <a:r>
              <a:rPr lang="en-US" i="1" dirty="0" smtClean="0"/>
              <a:t>World Mythology –</a:t>
            </a:r>
          </a:p>
          <a:p>
            <a:r>
              <a:rPr lang="en-US" i="1" dirty="0" smtClean="0"/>
              <a:t>The Illustrated Guide</a:t>
            </a:r>
            <a:r>
              <a:rPr lang="en-US" dirty="0" smtClean="0"/>
              <a:t>, ed. </a:t>
            </a:r>
          </a:p>
          <a:p>
            <a:r>
              <a:rPr lang="en-US" dirty="0" smtClean="0"/>
              <a:t>Roy Willis, Duncan Baird,</a:t>
            </a:r>
          </a:p>
          <a:p>
            <a:r>
              <a:rPr lang="en-US" dirty="0" smtClean="0"/>
              <a:t>London, 1993]</a:t>
            </a:r>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25546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Myths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600200"/>
            <a:ext cx="4419600" cy="4190999"/>
          </a:xfrm>
        </p:spPr>
      </p:pic>
      <p:sp>
        <p:nvSpPr>
          <p:cNvPr id="5" name="TextBox 4"/>
          <p:cNvSpPr txBox="1"/>
          <p:nvPr/>
        </p:nvSpPr>
        <p:spPr>
          <a:xfrm>
            <a:off x="5562600" y="1676400"/>
            <a:ext cx="3563989" cy="3693319"/>
          </a:xfrm>
          <a:prstGeom prst="rect">
            <a:avLst/>
          </a:prstGeom>
          <a:noFill/>
        </p:spPr>
        <p:txBody>
          <a:bodyPr wrap="none" rtlCol="0">
            <a:spAutoFit/>
          </a:bodyPr>
          <a:lstStyle/>
          <a:p>
            <a:r>
              <a:rPr lang="en-US" dirty="0" smtClean="0"/>
              <a:t>Ra is the creator sun god. There is</a:t>
            </a:r>
          </a:p>
          <a:p>
            <a:r>
              <a:rPr lang="en-US" dirty="0" smtClean="0"/>
              <a:t>also Shu the air god whose children </a:t>
            </a:r>
          </a:p>
          <a:p>
            <a:r>
              <a:rPr lang="en-US" dirty="0"/>
              <a:t>a</a:t>
            </a:r>
            <a:r>
              <a:rPr lang="en-US" dirty="0" smtClean="0"/>
              <a:t>re </a:t>
            </a:r>
            <a:r>
              <a:rPr lang="en-US" dirty="0" err="1" smtClean="0"/>
              <a:t>Geb</a:t>
            </a:r>
            <a:r>
              <a:rPr lang="en-US" dirty="0" smtClean="0"/>
              <a:t>, the earth god and Nut, the</a:t>
            </a:r>
          </a:p>
          <a:p>
            <a:r>
              <a:rPr lang="en-US" dirty="0" smtClean="0"/>
              <a:t>sky goddess.</a:t>
            </a:r>
          </a:p>
          <a:p>
            <a:endParaRPr lang="en-US" dirty="0" smtClean="0"/>
          </a:p>
          <a:p>
            <a:r>
              <a:rPr lang="en-US" dirty="0" smtClean="0"/>
              <a:t>We also have Osiris, the fertility god</a:t>
            </a:r>
          </a:p>
          <a:p>
            <a:r>
              <a:rPr lang="en-US" dirty="0" smtClean="0"/>
              <a:t>who taught humanity the secrets of</a:t>
            </a:r>
          </a:p>
          <a:p>
            <a:r>
              <a:rPr lang="en-US" dirty="0" smtClean="0"/>
              <a:t>farming and civilization.</a:t>
            </a:r>
          </a:p>
          <a:p>
            <a:endParaRPr lang="en-US" dirty="0"/>
          </a:p>
          <a:p>
            <a:r>
              <a:rPr lang="en-US" dirty="0"/>
              <a:t>[Source: </a:t>
            </a:r>
            <a:r>
              <a:rPr lang="en-US" i="1" dirty="0"/>
              <a:t>World Mythology –</a:t>
            </a:r>
          </a:p>
          <a:p>
            <a:r>
              <a:rPr lang="en-US" i="1" dirty="0"/>
              <a:t>The Illustrated Guide</a:t>
            </a:r>
            <a:r>
              <a:rPr lang="en-US" dirty="0"/>
              <a:t>, ed. </a:t>
            </a:r>
          </a:p>
          <a:p>
            <a:r>
              <a:rPr lang="en-US" dirty="0"/>
              <a:t>Roy Willis, Duncan Baird,</a:t>
            </a:r>
          </a:p>
          <a:p>
            <a:r>
              <a:rPr lang="en-US" dirty="0"/>
              <a:t>London, 1993]</a:t>
            </a:r>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76366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Myths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1" y="1600201"/>
            <a:ext cx="4190999" cy="4038600"/>
          </a:xfrm>
        </p:spPr>
      </p:pic>
      <p:sp>
        <p:nvSpPr>
          <p:cNvPr id="5" name="TextBox 4"/>
          <p:cNvSpPr txBox="1"/>
          <p:nvPr/>
        </p:nvSpPr>
        <p:spPr>
          <a:xfrm>
            <a:off x="5257800" y="1600200"/>
            <a:ext cx="3969100" cy="2585323"/>
          </a:xfrm>
          <a:prstGeom prst="rect">
            <a:avLst/>
          </a:prstGeom>
          <a:noFill/>
        </p:spPr>
        <p:txBody>
          <a:bodyPr wrap="none" rtlCol="0">
            <a:spAutoFit/>
          </a:bodyPr>
          <a:lstStyle/>
          <a:p>
            <a:r>
              <a:rPr lang="en-US" dirty="0" smtClean="0"/>
              <a:t>Two cosmic forces, Yang – or sunshine – </a:t>
            </a:r>
          </a:p>
          <a:p>
            <a:r>
              <a:rPr lang="en-US" dirty="0" smtClean="0"/>
              <a:t>and Yin – shadow, or darkness – </a:t>
            </a:r>
          </a:p>
          <a:p>
            <a:r>
              <a:rPr lang="en-US" dirty="0" smtClean="0"/>
              <a:t>interacted to produce the phenomena </a:t>
            </a:r>
          </a:p>
          <a:p>
            <a:r>
              <a:rPr lang="en-US" dirty="0" smtClean="0"/>
              <a:t>of the universe.</a:t>
            </a:r>
          </a:p>
          <a:p>
            <a:endParaRPr lang="en-US" dirty="0"/>
          </a:p>
          <a:p>
            <a:r>
              <a:rPr lang="en-US" dirty="0"/>
              <a:t>[Source: </a:t>
            </a:r>
            <a:r>
              <a:rPr lang="en-US" i="1" dirty="0"/>
              <a:t>World Mythology –</a:t>
            </a:r>
          </a:p>
          <a:p>
            <a:r>
              <a:rPr lang="en-US" i="1" dirty="0"/>
              <a:t>The Illustrated Guide</a:t>
            </a:r>
            <a:r>
              <a:rPr lang="en-US" dirty="0"/>
              <a:t>, ed. </a:t>
            </a:r>
          </a:p>
          <a:p>
            <a:r>
              <a:rPr lang="en-US" dirty="0"/>
              <a:t>Roy Willis, Duncan Baird,</a:t>
            </a:r>
          </a:p>
          <a:p>
            <a:r>
              <a:rPr lang="en-US" dirty="0"/>
              <a:t>London, 1993]</a:t>
            </a:r>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409383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Mythology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1" y="1600201"/>
            <a:ext cx="4419600" cy="4038600"/>
          </a:xfrm>
        </p:spPr>
      </p:pic>
      <p:sp>
        <p:nvSpPr>
          <p:cNvPr id="5" name="TextBox 4"/>
          <p:cNvSpPr txBox="1"/>
          <p:nvPr/>
        </p:nvSpPr>
        <p:spPr>
          <a:xfrm>
            <a:off x="5562600" y="1676400"/>
            <a:ext cx="3560077" cy="3139321"/>
          </a:xfrm>
          <a:prstGeom prst="rect">
            <a:avLst/>
          </a:prstGeom>
          <a:noFill/>
        </p:spPr>
        <p:txBody>
          <a:bodyPr wrap="none" rtlCol="0">
            <a:spAutoFit/>
          </a:bodyPr>
          <a:lstStyle/>
          <a:p>
            <a:r>
              <a:rPr lang="en-US" dirty="0" smtClean="0"/>
              <a:t>Here too at the top of the pantheon</a:t>
            </a:r>
          </a:p>
          <a:p>
            <a:r>
              <a:rPr lang="en-US" dirty="0" smtClean="0"/>
              <a:t>is Amaterasu, the sun goddess, </a:t>
            </a:r>
          </a:p>
          <a:p>
            <a:r>
              <a:rPr lang="en-US" dirty="0" err="1" smtClean="0"/>
              <a:t>Tsuki-yomi</a:t>
            </a:r>
            <a:r>
              <a:rPr lang="en-US" dirty="0" smtClean="0"/>
              <a:t>, the moon god, </a:t>
            </a:r>
            <a:r>
              <a:rPr lang="en-US" dirty="0" err="1" smtClean="0"/>
              <a:t>Susano</a:t>
            </a:r>
            <a:r>
              <a:rPr lang="en-US" dirty="0" smtClean="0"/>
              <a:t>, </a:t>
            </a:r>
          </a:p>
          <a:p>
            <a:r>
              <a:rPr lang="en-US" dirty="0" smtClean="0"/>
              <a:t>the storm god and </a:t>
            </a:r>
            <a:r>
              <a:rPr lang="en-US" dirty="0" err="1" smtClean="0"/>
              <a:t>Kusa</a:t>
            </a:r>
            <a:r>
              <a:rPr lang="en-US" dirty="0" smtClean="0"/>
              <a:t>-nada-</a:t>
            </a:r>
            <a:r>
              <a:rPr lang="en-US" dirty="0" err="1" smtClean="0"/>
              <a:t>hime</a:t>
            </a:r>
            <a:r>
              <a:rPr lang="en-US" dirty="0" smtClean="0"/>
              <a:t>,</a:t>
            </a:r>
          </a:p>
          <a:p>
            <a:r>
              <a:rPr lang="en-US" dirty="0" smtClean="0"/>
              <a:t>The rice paddy princess.</a:t>
            </a:r>
          </a:p>
          <a:p>
            <a:endParaRPr lang="en-US" dirty="0"/>
          </a:p>
          <a:p>
            <a:endParaRPr lang="en-US" dirty="0" smtClean="0"/>
          </a:p>
          <a:p>
            <a:r>
              <a:rPr lang="en-US" dirty="0"/>
              <a:t>[Source: </a:t>
            </a:r>
            <a:r>
              <a:rPr lang="en-US" i="1" dirty="0"/>
              <a:t>World Mythology –</a:t>
            </a:r>
          </a:p>
          <a:p>
            <a:r>
              <a:rPr lang="en-US" i="1" dirty="0"/>
              <a:t>The Illustrated Guide</a:t>
            </a:r>
            <a:r>
              <a:rPr lang="en-US" dirty="0"/>
              <a:t>, ed. </a:t>
            </a:r>
          </a:p>
          <a:p>
            <a:r>
              <a:rPr lang="en-US" dirty="0"/>
              <a:t>Roy Willis, Duncan Baird,</a:t>
            </a:r>
          </a:p>
          <a:p>
            <a:r>
              <a:rPr lang="en-US" dirty="0"/>
              <a:t>London, 1993]</a:t>
            </a:r>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65976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Mythology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1" y="1600200"/>
            <a:ext cx="3962399" cy="4190999"/>
          </a:xfrm>
        </p:spPr>
      </p:pic>
      <p:sp>
        <p:nvSpPr>
          <p:cNvPr id="5" name="TextBox 4"/>
          <p:cNvSpPr txBox="1"/>
          <p:nvPr/>
        </p:nvSpPr>
        <p:spPr>
          <a:xfrm>
            <a:off x="5181600" y="1600200"/>
            <a:ext cx="4006931" cy="3693319"/>
          </a:xfrm>
          <a:prstGeom prst="rect">
            <a:avLst/>
          </a:prstGeom>
          <a:noFill/>
        </p:spPr>
        <p:txBody>
          <a:bodyPr wrap="none" rtlCol="0">
            <a:spAutoFit/>
          </a:bodyPr>
          <a:lstStyle/>
          <a:p>
            <a:r>
              <a:rPr lang="en-US" dirty="0" smtClean="0"/>
              <a:t>The important ancient deities were Agni,</a:t>
            </a:r>
          </a:p>
          <a:p>
            <a:r>
              <a:rPr lang="en-US" dirty="0" smtClean="0"/>
              <a:t>the fire god, </a:t>
            </a:r>
            <a:r>
              <a:rPr lang="en-US" dirty="0" err="1" smtClean="0"/>
              <a:t>Varuna</a:t>
            </a:r>
            <a:r>
              <a:rPr lang="en-US" dirty="0" smtClean="0"/>
              <a:t>, the god of water, </a:t>
            </a:r>
          </a:p>
          <a:p>
            <a:r>
              <a:rPr lang="en-US" dirty="0" smtClean="0"/>
              <a:t>Vayu, the god of the winds, </a:t>
            </a:r>
            <a:r>
              <a:rPr lang="en-US" dirty="0" err="1" smtClean="0"/>
              <a:t>Indra</a:t>
            </a:r>
            <a:r>
              <a:rPr lang="en-US" dirty="0" smtClean="0"/>
              <a:t>, the </a:t>
            </a:r>
          </a:p>
          <a:p>
            <a:r>
              <a:rPr lang="en-US" dirty="0" smtClean="0"/>
              <a:t>god of thunder, and Surya, the sun god.</a:t>
            </a:r>
          </a:p>
          <a:p>
            <a:endParaRPr lang="en-US" dirty="0" smtClean="0"/>
          </a:p>
          <a:p>
            <a:r>
              <a:rPr lang="en-US" dirty="0" smtClean="0"/>
              <a:t>From these gods of the forces of Nature</a:t>
            </a:r>
          </a:p>
          <a:p>
            <a:r>
              <a:rPr lang="en-US" dirty="0" smtClean="0"/>
              <a:t>emerged the later triumvirate: Brahma –</a:t>
            </a:r>
          </a:p>
          <a:p>
            <a:r>
              <a:rPr lang="en-US" dirty="0" smtClean="0"/>
              <a:t>the creator, Vishnu – the preserver, and</a:t>
            </a:r>
          </a:p>
          <a:p>
            <a:r>
              <a:rPr lang="en-US" dirty="0" smtClean="0"/>
              <a:t>Shiva – the destroyer.</a:t>
            </a:r>
          </a:p>
          <a:p>
            <a:endParaRPr lang="en-US" dirty="0"/>
          </a:p>
          <a:p>
            <a:r>
              <a:rPr lang="en-US" dirty="0"/>
              <a:t>[</a:t>
            </a:r>
            <a:r>
              <a:rPr lang="en-US" dirty="0" smtClean="0"/>
              <a:t>Source:</a:t>
            </a:r>
            <a:r>
              <a:rPr lang="en-US" i="1" dirty="0" smtClean="0"/>
              <a:t> The </a:t>
            </a:r>
            <a:r>
              <a:rPr lang="en-US" i="1" dirty="0"/>
              <a:t>Illustrated </a:t>
            </a:r>
            <a:r>
              <a:rPr lang="en-US" i="1" dirty="0" smtClean="0"/>
              <a:t>Mahabharata,</a:t>
            </a:r>
            <a:r>
              <a:rPr lang="en-US" dirty="0" smtClean="0"/>
              <a:t> </a:t>
            </a:r>
            <a:endParaRPr lang="en-US" dirty="0"/>
          </a:p>
          <a:p>
            <a:r>
              <a:rPr lang="en-US" dirty="0"/>
              <a:t>e</a:t>
            </a:r>
            <a:r>
              <a:rPr lang="en-US" dirty="0" smtClean="0"/>
              <a:t>d. </a:t>
            </a:r>
            <a:r>
              <a:rPr lang="en-US" dirty="0" err="1" smtClean="0"/>
              <a:t>Alka</a:t>
            </a:r>
            <a:r>
              <a:rPr lang="en-US" dirty="0" smtClean="0"/>
              <a:t> </a:t>
            </a:r>
            <a:r>
              <a:rPr lang="en-US" dirty="0" err="1" smtClean="0"/>
              <a:t>Ranjan</a:t>
            </a:r>
            <a:r>
              <a:rPr lang="en-US" dirty="0" smtClean="0"/>
              <a:t> et al, Dorling Kindersley,</a:t>
            </a:r>
            <a:endParaRPr lang="en-US" dirty="0"/>
          </a:p>
          <a:p>
            <a:r>
              <a:rPr lang="en-US" dirty="0" smtClean="0"/>
              <a:t>New Delhi, 2017] </a:t>
            </a:r>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9166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Questions to Ponder</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If Nature was part of the belief system in all human societies, to the extent that nearly all our ancient gods and goddesses were anthropomorphic, which were the factors that severed this tie? [</a:t>
            </a:r>
            <a:r>
              <a:rPr lang="en-US" dirty="0" err="1" smtClean="0"/>
              <a:t>Slavoz</a:t>
            </a:r>
            <a:r>
              <a:rPr lang="en-US" dirty="0" smtClean="0"/>
              <a:t> </a:t>
            </a:r>
            <a:r>
              <a:rPr lang="en-US" dirty="0" err="1" smtClean="0"/>
              <a:t>Žižek</a:t>
            </a:r>
            <a:r>
              <a:rPr lang="en-US" dirty="0" smtClean="0"/>
              <a:t> pits knowledge and belief in a slightly different way: ‘we know that ecological catastrophe is possible, yet we do not believe.’ (</a:t>
            </a:r>
            <a:r>
              <a:rPr lang="en-US" dirty="0" err="1" smtClean="0"/>
              <a:t>qtd</a:t>
            </a:r>
            <a:r>
              <a:rPr lang="en-US" dirty="0" smtClean="0"/>
              <a:t>. By Richard </a:t>
            </a:r>
            <a:r>
              <a:rPr lang="en-US" dirty="0" err="1" smtClean="0"/>
              <a:t>Kerridge</a:t>
            </a:r>
            <a:r>
              <a:rPr lang="en-US" dirty="0" smtClean="0"/>
              <a:t>)]  </a:t>
            </a:r>
          </a:p>
          <a:p>
            <a:r>
              <a:rPr lang="en-US" dirty="0" smtClean="0"/>
              <a:t>Can an approximate date be identified? Commensurately, can certain events in human civilization be identified?</a:t>
            </a:r>
          </a:p>
          <a:p>
            <a:r>
              <a:rPr lang="en-US" dirty="0" smtClean="0"/>
              <a:t>Is human population explosion responsible for all the inequity and exploitation we see today?</a:t>
            </a:r>
          </a:p>
          <a:p>
            <a:r>
              <a:rPr lang="en-US" dirty="0" smtClean="0"/>
              <a:t>Is our modern competitive education system that is mostly wealth and success driven responsible for our insensitivity towards environmental vandalism?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64075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of Literature</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Unlike reading literature (a individual, private hobby), </a:t>
            </a:r>
            <a:r>
              <a:rPr lang="en-US" i="1" dirty="0" smtClean="0"/>
              <a:t>doing/teaching literature</a:t>
            </a:r>
            <a:r>
              <a:rPr lang="en-US" dirty="0" smtClean="0"/>
              <a:t> is a kind of activism.</a:t>
            </a:r>
          </a:p>
          <a:p>
            <a:r>
              <a:rPr lang="en-US" dirty="0" smtClean="0"/>
              <a:t>Prompting to think critically – teaching-learning ecocriticism - </a:t>
            </a:r>
            <a:r>
              <a:rPr lang="en-US" dirty="0"/>
              <a:t>is a kind of </a:t>
            </a:r>
            <a:r>
              <a:rPr lang="en-US" dirty="0" smtClean="0"/>
              <a:t>activism.</a:t>
            </a:r>
          </a:p>
          <a:p>
            <a:r>
              <a:rPr lang="en-US" dirty="0" smtClean="0"/>
              <a:t>So, along with postcolonial discourse, ecocriticism should also become a staple course in the curriculum of literature departments.</a:t>
            </a:r>
          </a:p>
          <a:p>
            <a:r>
              <a:rPr lang="en-GB" dirty="0" smtClean="0"/>
              <a:t>Ecology + Criticism = Ecocriticism [‘Ecocriticism </a:t>
            </a:r>
            <a:r>
              <a:rPr lang="en-GB" dirty="0"/>
              <a:t>is the study of the relationship between literature and the physical environment.’ (</a:t>
            </a:r>
            <a:r>
              <a:rPr lang="en-GB" dirty="0" err="1"/>
              <a:t>Cheryll</a:t>
            </a:r>
            <a:r>
              <a:rPr lang="en-GB" dirty="0"/>
              <a:t> </a:t>
            </a:r>
            <a:r>
              <a:rPr lang="en-GB" dirty="0" err="1"/>
              <a:t>Glotfelty</a:t>
            </a:r>
            <a:r>
              <a:rPr lang="en-GB" dirty="0" smtClean="0"/>
              <a:t>)]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17764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for Ecocritics</a:t>
            </a:r>
            <a:endParaRPr lang="en-US" dirty="0"/>
          </a:p>
        </p:txBody>
      </p:sp>
      <p:sp>
        <p:nvSpPr>
          <p:cNvPr id="3" name="Content Placeholder 2"/>
          <p:cNvSpPr>
            <a:spLocks noGrp="1"/>
          </p:cNvSpPr>
          <p:nvPr>
            <p:ph idx="1"/>
          </p:nvPr>
        </p:nvSpPr>
        <p:spPr/>
        <p:txBody>
          <a:bodyPr/>
          <a:lstStyle/>
          <a:p>
            <a:pPr marL="0" indent="0">
              <a:buNone/>
            </a:pPr>
            <a:r>
              <a:rPr lang="en-US" dirty="0" smtClean="0"/>
              <a:t>“ The fundamental task for ecocritics is to evaluate texts from the viewpoint of environmental concern, and by doing so introduce environmental criteria into general cultural debate. … [and effect] a general shift in cultural values and – most importantly – in everyday </a:t>
            </a:r>
            <a:r>
              <a:rPr lang="en-US" dirty="0" err="1" smtClean="0"/>
              <a:t>behaviour</a:t>
            </a:r>
            <a:r>
              <a:rPr lang="en-US" dirty="0" smtClean="0"/>
              <a:t>. … [because] Many environmental dangers call for very rapid action.” – Richard </a:t>
            </a:r>
            <a:r>
              <a:rPr lang="en-US" dirty="0" err="1" smtClean="0"/>
              <a:t>Kerridge</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02310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Title: A Few Words</a:t>
            </a:r>
            <a:endParaRPr lang="en-US" dirty="0"/>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r>
              <a:rPr lang="en-GB" dirty="0" smtClean="0">
                <a:solidFill>
                  <a:srgbClr val="FF0000"/>
                </a:solidFill>
              </a:rPr>
              <a:t>Postcolonialism:</a:t>
            </a:r>
            <a:r>
              <a:rPr lang="en-GB" dirty="0" smtClean="0"/>
              <a:t> territorial occupation and the ensuing depredation of human and natural resources; OR,</a:t>
            </a:r>
          </a:p>
          <a:p>
            <a:r>
              <a:rPr lang="en-GB" dirty="0" smtClean="0"/>
              <a:t>colonization </a:t>
            </a:r>
            <a:r>
              <a:rPr lang="en-GB" dirty="0"/>
              <a:t>of geographic territories / nations, and the voices of resistance against. </a:t>
            </a:r>
            <a:r>
              <a:rPr lang="en-GB" b="1" dirty="0"/>
              <a:t>[Mapping the empire]</a:t>
            </a:r>
            <a:r>
              <a:rPr lang="en-GB" dirty="0" smtClean="0"/>
              <a:t> </a:t>
            </a:r>
          </a:p>
          <a:p>
            <a:r>
              <a:rPr lang="en-GB" dirty="0" smtClean="0">
                <a:solidFill>
                  <a:srgbClr val="FF0000"/>
                </a:solidFill>
              </a:rPr>
              <a:t>Ecocriticism:</a:t>
            </a:r>
            <a:r>
              <a:rPr lang="en-GB" dirty="0" smtClean="0"/>
              <a:t> </a:t>
            </a:r>
            <a:r>
              <a:rPr lang="en-GB" dirty="0"/>
              <a:t>territorial </a:t>
            </a:r>
            <a:r>
              <a:rPr lang="en-GB" dirty="0" smtClean="0"/>
              <a:t>occupation of the entire earth </a:t>
            </a:r>
            <a:r>
              <a:rPr lang="en-GB" dirty="0"/>
              <a:t>and the ensuing depredation of </a:t>
            </a:r>
            <a:r>
              <a:rPr lang="en-GB" dirty="0" smtClean="0"/>
              <a:t>natural and human resources; OR,</a:t>
            </a:r>
          </a:p>
          <a:p>
            <a:r>
              <a:rPr lang="en-GB" dirty="0"/>
              <a:t>voices of </a:t>
            </a:r>
            <a:r>
              <a:rPr lang="en-GB" dirty="0" smtClean="0"/>
              <a:t>awareness and resistance </a:t>
            </a:r>
            <a:r>
              <a:rPr lang="en-GB" dirty="0"/>
              <a:t>against colonization at a global </a:t>
            </a:r>
            <a:r>
              <a:rPr lang="en-GB" dirty="0" smtClean="0"/>
              <a:t>scale, of </a:t>
            </a:r>
            <a:r>
              <a:rPr lang="en-GB" dirty="0"/>
              <a:t>the whole Earth (and now also the space). In a way then ecocriticism is a post nation discourse. </a:t>
            </a:r>
            <a:r>
              <a:rPr lang="en-GB" b="1" dirty="0"/>
              <a:t>[Mapping the globe]</a:t>
            </a:r>
            <a:endParaRPr lang="en-GB" dirty="0" smtClean="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87202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An Interesting Record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Although, environment is </a:t>
            </a:r>
            <a:r>
              <a:rPr lang="en-GB" dirty="0" smtClean="0"/>
              <a:t>NOT </a:t>
            </a:r>
            <a:r>
              <a:rPr lang="en-GB" dirty="0"/>
              <a:t>the exclusive domain of either literature or </a:t>
            </a:r>
            <a:r>
              <a:rPr lang="en-GB" dirty="0" smtClean="0"/>
              <a:t>criticism, literature </a:t>
            </a:r>
            <a:r>
              <a:rPr lang="en-GB" dirty="0"/>
              <a:t>has been representing Nature and its </a:t>
            </a:r>
            <a:r>
              <a:rPr lang="en-GB" dirty="0" smtClean="0"/>
              <a:t>effect on humans since long, e.g., the Sumerian-Babylonian epic of </a:t>
            </a:r>
            <a:r>
              <a:rPr lang="en-GB" i="1" dirty="0" smtClean="0"/>
              <a:t>Gilgamesh </a:t>
            </a:r>
            <a:r>
              <a:rPr lang="en-GB" dirty="0" smtClean="0"/>
              <a:t>(which predates the Book of Genesis): a story about good and evil, gods and men, withstanding temptation/seduction, mortality and immortality – an immortalizing </a:t>
            </a:r>
            <a:r>
              <a:rPr lang="en-GB" i="1" dirty="0" smtClean="0"/>
              <a:t>plant</a:t>
            </a:r>
            <a:r>
              <a:rPr lang="en-GB" dirty="0" smtClean="0"/>
              <a:t> at the bottom of the sea.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53347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&amp; the Benefits of Nature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Indian epic </a:t>
            </a:r>
            <a:r>
              <a:rPr lang="en-US" i="1" dirty="0" smtClean="0"/>
              <a:t>Ramayana </a:t>
            </a:r>
            <a:r>
              <a:rPr lang="en-US" dirty="0" smtClean="0"/>
              <a:t>(dated around 5000 BC), there’s the mention of a magical herb called </a:t>
            </a:r>
            <a:r>
              <a:rPr lang="en-US" i="1" dirty="0" err="1" smtClean="0"/>
              <a:t>sanjeevini</a:t>
            </a:r>
            <a:r>
              <a:rPr lang="en-US" i="1" dirty="0" smtClean="0"/>
              <a:t> </a:t>
            </a:r>
            <a:r>
              <a:rPr lang="en-US" i="1" dirty="0" err="1" smtClean="0"/>
              <a:t>booti</a:t>
            </a:r>
            <a:r>
              <a:rPr lang="en-US" dirty="0" smtClean="0"/>
              <a:t> administered to </a:t>
            </a:r>
            <a:r>
              <a:rPr lang="en-US" dirty="0" err="1" smtClean="0"/>
              <a:t>Laxmana</a:t>
            </a:r>
            <a:r>
              <a:rPr lang="en-US" dirty="0" smtClean="0"/>
              <a:t>, brother of the great King Rama to save him from certain death.</a:t>
            </a:r>
          </a:p>
          <a:p>
            <a:r>
              <a:rPr lang="en-US" dirty="0" smtClean="0"/>
              <a:t>This herb, the scientific name of which is </a:t>
            </a:r>
            <a:r>
              <a:rPr lang="en-US" dirty="0" err="1" smtClean="0"/>
              <a:t>Selanginella</a:t>
            </a:r>
            <a:r>
              <a:rPr lang="en-US" dirty="0" smtClean="0"/>
              <a:t> </a:t>
            </a:r>
            <a:r>
              <a:rPr lang="en-US" dirty="0" err="1" smtClean="0"/>
              <a:t>Bryopteris</a:t>
            </a:r>
            <a:r>
              <a:rPr lang="en-US" dirty="0" smtClean="0"/>
              <a:t> is still medicinally used in India by the Indian branch of medicine Ayurveda, considered as the fifth of the most important knowledge texts – the </a:t>
            </a:r>
            <a:r>
              <a:rPr lang="en-US" i="1" dirty="0" smtClean="0"/>
              <a:t>Vedas</a:t>
            </a:r>
            <a:r>
              <a:rPr lang="en-US" dirty="0"/>
              <a:t> </a:t>
            </a:r>
            <a:r>
              <a:rPr lang="en-US" dirty="0" smtClean="0"/>
              <a:t>(dated around 1500 BC)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11897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Ecocritical American Texts</a:t>
            </a:r>
            <a:endParaRPr lang="en-US" dirty="0"/>
          </a:p>
        </p:txBody>
      </p:sp>
      <p:sp>
        <p:nvSpPr>
          <p:cNvPr id="3" name="Content Placeholder 2"/>
          <p:cNvSpPr>
            <a:spLocks noGrp="1"/>
          </p:cNvSpPr>
          <p:nvPr>
            <p:ph idx="1"/>
          </p:nvPr>
        </p:nvSpPr>
        <p:spPr/>
        <p:txBody>
          <a:bodyPr/>
          <a:lstStyle/>
          <a:p>
            <a:pPr marL="0" indent="0">
              <a:buNone/>
            </a:pPr>
            <a:r>
              <a:rPr lang="en-GB" dirty="0"/>
              <a:t>Ralph Waldo Emerson (1803-82) and his essay “Nature</a:t>
            </a:r>
            <a:r>
              <a:rPr lang="en-GB" dirty="0" smtClean="0"/>
              <a:t>”: </a:t>
            </a:r>
          </a:p>
          <a:p>
            <a:pPr marL="0" indent="0">
              <a:buNone/>
            </a:pPr>
            <a:r>
              <a:rPr lang="en-GB" dirty="0" smtClean="0"/>
              <a:t>I </a:t>
            </a:r>
            <a:r>
              <a:rPr lang="en-GB" dirty="0"/>
              <a:t>am the lover of uncontained and immortal beauty. In the wilderness, I find something more dear and connate than in streets or villages. In the tranquil landscape, and especially in the distant line of the horizon, man beholds somewhat as beautiful as his own nature</a:t>
            </a:r>
            <a:r>
              <a:rPr lang="en-GB" dirty="0" smtClean="0"/>
              <a:t>.</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270427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Also, </a:t>
            </a:r>
            <a:r>
              <a:rPr lang="en-GB" dirty="0" smtClean="0"/>
              <a:t>Thoreau </a:t>
            </a:r>
            <a:r>
              <a:rPr lang="en-GB" dirty="0"/>
              <a:t>(1817-62) and his classic </a:t>
            </a:r>
            <a:r>
              <a:rPr lang="en-GB" i="1" dirty="0"/>
              <a:t>Walden</a:t>
            </a:r>
            <a:endParaRPr lang="en-US" dirty="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9589" y="1600200"/>
            <a:ext cx="2684822" cy="4525963"/>
          </a:xfrm>
        </p:spPr>
      </p:pic>
      <p:sp>
        <p:nvSpPr>
          <p:cNvPr id="5" name="TextBox 4"/>
          <p:cNvSpPr txBox="1"/>
          <p:nvPr/>
        </p:nvSpPr>
        <p:spPr>
          <a:xfrm>
            <a:off x="457200" y="1676400"/>
            <a:ext cx="3003899" cy="2308324"/>
          </a:xfrm>
          <a:prstGeom prst="rect">
            <a:avLst/>
          </a:prstGeom>
          <a:noFill/>
        </p:spPr>
        <p:txBody>
          <a:bodyPr wrap="none" rtlCol="0">
            <a:spAutoFit/>
          </a:bodyPr>
          <a:lstStyle/>
          <a:p>
            <a:r>
              <a:rPr lang="en-GB" dirty="0"/>
              <a:t>I went to the woods because</a:t>
            </a:r>
          </a:p>
          <a:p>
            <a:r>
              <a:rPr lang="en-GB" dirty="0"/>
              <a:t>I wished to live deliberately,</a:t>
            </a:r>
          </a:p>
          <a:p>
            <a:r>
              <a:rPr lang="en-GB" dirty="0"/>
              <a:t>To front only the </a:t>
            </a:r>
            <a:r>
              <a:rPr lang="en-GB" u="sng" dirty="0"/>
              <a:t>essential</a:t>
            </a:r>
          </a:p>
          <a:p>
            <a:r>
              <a:rPr lang="en-GB" u="sng" dirty="0"/>
              <a:t>Facts of life</a:t>
            </a:r>
          </a:p>
          <a:p>
            <a:r>
              <a:rPr lang="en-GB" dirty="0"/>
              <a:t>And see if I could</a:t>
            </a:r>
          </a:p>
          <a:p>
            <a:r>
              <a:rPr lang="en-GB" dirty="0"/>
              <a:t>Not </a:t>
            </a:r>
            <a:r>
              <a:rPr lang="en-GB" u="sng" dirty="0"/>
              <a:t>learn what it had to teach</a:t>
            </a:r>
          </a:p>
          <a:p>
            <a:r>
              <a:rPr lang="en-GB" dirty="0"/>
              <a:t>And not, when I came to die,</a:t>
            </a:r>
          </a:p>
          <a:p>
            <a:r>
              <a:rPr lang="en-GB" dirty="0"/>
              <a:t>Discover that I had not lived</a:t>
            </a:r>
            <a:r>
              <a:rPr lang="en-GB" dirty="0" smtClean="0"/>
              <a:t>.</a:t>
            </a:r>
            <a:endParaRPr lang="en-US" dirty="0"/>
          </a:p>
        </p:txBody>
      </p:sp>
      <p:sp>
        <p:nvSpPr>
          <p:cNvPr id="6" name="TextBox 5"/>
          <p:cNvSpPr txBox="1"/>
          <p:nvPr/>
        </p:nvSpPr>
        <p:spPr>
          <a:xfrm>
            <a:off x="5943600" y="1676400"/>
            <a:ext cx="3447290" cy="3970318"/>
          </a:xfrm>
          <a:prstGeom prst="rect">
            <a:avLst/>
          </a:prstGeom>
          <a:noFill/>
        </p:spPr>
        <p:txBody>
          <a:bodyPr wrap="none" rtlCol="0">
            <a:spAutoFit/>
          </a:bodyPr>
          <a:lstStyle/>
          <a:p>
            <a:pPr fontAlgn="base"/>
            <a:r>
              <a:rPr lang="en-GB" dirty="0"/>
              <a:t>I will arise and go now, </a:t>
            </a:r>
          </a:p>
          <a:p>
            <a:pPr fontAlgn="base"/>
            <a:r>
              <a:rPr lang="en-GB" dirty="0"/>
              <a:t>and go to Innisfree,</a:t>
            </a:r>
            <a:br>
              <a:rPr lang="en-GB" dirty="0"/>
            </a:br>
            <a:r>
              <a:rPr lang="en-GB" dirty="0"/>
              <a:t>And a small cabin build there,</a:t>
            </a:r>
          </a:p>
          <a:p>
            <a:pPr fontAlgn="base"/>
            <a:r>
              <a:rPr lang="en-GB" dirty="0"/>
              <a:t>of clay and wattles made;</a:t>
            </a:r>
          </a:p>
          <a:p>
            <a:pPr fontAlgn="base"/>
            <a:r>
              <a:rPr lang="en-GB" dirty="0"/>
              <a:t>Nine bean-rows will I have there,</a:t>
            </a:r>
          </a:p>
          <a:p>
            <a:pPr fontAlgn="base"/>
            <a:r>
              <a:rPr lang="en-GB" dirty="0"/>
              <a:t>a hive for the honey-bee,</a:t>
            </a:r>
          </a:p>
          <a:p>
            <a:pPr fontAlgn="base"/>
            <a:r>
              <a:rPr lang="en-GB" dirty="0"/>
              <a:t>And live alone </a:t>
            </a:r>
          </a:p>
          <a:p>
            <a:pPr fontAlgn="base"/>
            <a:r>
              <a:rPr lang="en-GB" dirty="0"/>
              <a:t>in the bee-loud glade.</a:t>
            </a:r>
          </a:p>
          <a:p>
            <a:pPr fontAlgn="base"/>
            <a:endParaRPr lang="en-GB" dirty="0"/>
          </a:p>
          <a:p>
            <a:pPr fontAlgn="base"/>
            <a:r>
              <a:rPr lang="en-GB" dirty="0"/>
              <a:t>And I shall have some peace there,</a:t>
            </a:r>
          </a:p>
          <a:p>
            <a:pPr fontAlgn="base"/>
            <a:r>
              <a:rPr lang="en-GB" dirty="0"/>
              <a:t>or peace comes dropping slow,…</a:t>
            </a:r>
          </a:p>
          <a:p>
            <a:pPr fontAlgn="base"/>
            <a:endParaRPr lang="en-GB" dirty="0"/>
          </a:p>
          <a:p>
            <a:pPr fontAlgn="base"/>
            <a:r>
              <a:rPr lang="en-GB" dirty="0"/>
              <a:t>‘The Lake Isle of Innisfree’</a:t>
            </a:r>
          </a:p>
          <a:p>
            <a:pPr fontAlgn="base"/>
            <a:r>
              <a:rPr lang="en-GB" dirty="0"/>
              <a:t>		(1888)</a:t>
            </a:r>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28852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Earlier Beginning in England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746924"/>
              </p:ext>
            </p:extLst>
          </p:nvPr>
        </p:nvGraphicFramePr>
        <p:xfrm>
          <a:off x="457200" y="1600200"/>
          <a:ext cx="8229600" cy="4754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sz="1800" dirty="0" smtClean="0">
                          <a:solidFill>
                            <a:schemeClr val="bg1"/>
                          </a:solidFill>
                        </a:rPr>
                        <a:t>The sun does arise,</a:t>
                      </a:r>
                    </a:p>
                    <a:p>
                      <a:r>
                        <a:rPr lang="en-GB" sz="1800" dirty="0" smtClean="0">
                          <a:solidFill>
                            <a:schemeClr val="bg1"/>
                          </a:solidFill>
                        </a:rPr>
                        <a:t>And make happy the skies.</a:t>
                      </a:r>
                    </a:p>
                    <a:p>
                      <a:pPr fontAlgn="base"/>
                      <a:r>
                        <a:rPr lang="en-GB" sz="1800" b="1" i="0" kern="1200" dirty="0" smtClean="0">
                          <a:solidFill>
                            <a:schemeClr val="lt1"/>
                          </a:solidFill>
                          <a:effectLst/>
                          <a:latin typeface="+mn-lt"/>
                          <a:ea typeface="+mn-ea"/>
                          <a:cs typeface="+mn-cs"/>
                        </a:rPr>
                        <a:t>The merry bells ring</a:t>
                      </a:r>
                    </a:p>
                    <a:p>
                      <a:pPr fontAlgn="base"/>
                      <a:r>
                        <a:rPr lang="en-GB" sz="1800" b="1" i="0" kern="1200" dirty="0" smtClean="0">
                          <a:solidFill>
                            <a:schemeClr val="lt1"/>
                          </a:solidFill>
                          <a:effectLst/>
                          <a:latin typeface="+mn-lt"/>
                          <a:ea typeface="+mn-ea"/>
                          <a:cs typeface="+mn-cs"/>
                        </a:rPr>
                        <a:t>To welcome the Spring.</a:t>
                      </a:r>
                    </a:p>
                    <a:p>
                      <a:pPr fontAlgn="base"/>
                      <a:r>
                        <a:rPr lang="en-GB" sz="1800" b="1" i="0" kern="1200" dirty="0" smtClean="0">
                          <a:solidFill>
                            <a:schemeClr val="lt1"/>
                          </a:solidFill>
                          <a:effectLst/>
                          <a:latin typeface="+mn-lt"/>
                          <a:ea typeface="+mn-ea"/>
                          <a:cs typeface="+mn-cs"/>
                        </a:rPr>
                        <a:t>The sky-lark and thrush,</a:t>
                      </a:r>
                    </a:p>
                    <a:p>
                      <a:pPr fontAlgn="base"/>
                      <a:r>
                        <a:rPr lang="en-GB" sz="1800" b="1" i="0" kern="1200" dirty="0" smtClean="0">
                          <a:solidFill>
                            <a:schemeClr val="lt1"/>
                          </a:solidFill>
                          <a:effectLst/>
                          <a:latin typeface="+mn-lt"/>
                          <a:ea typeface="+mn-ea"/>
                          <a:cs typeface="+mn-cs"/>
                        </a:rPr>
                        <a:t>The birds of the bush,</a:t>
                      </a:r>
                    </a:p>
                    <a:p>
                      <a:pPr fontAlgn="base"/>
                      <a:r>
                        <a:rPr lang="en-GB" sz="1800" b="1" i="0" kern="1200" dirty="0" smtClean="0">
                          <a:solidFill>
                            <a:schemeClr val="lt1"/>
                          </a:solidFill>
                          <a:effectLst/>
                          <a:latin typeface="+mn-lt"/>
                          <a:ea typeface="+mn-ea"/>
                          <a:cs typeface="+mn-cs"/>
                        </a:rPr>
                        <a:t>Sing louder around,</a:t>
                      </a:r>
                    </a:p>
                    <a:p>
                      <a:pPr fontAlgn="base"/>
                      <a:r>
                        <a:rPr lang="en-GB" sz="1800" b="1" i="0" kern="1200" dirty="0" smtClean="0">
                          <a:solidFill>
                            <a:schemeClr val="lt1"/>
                          </a:solidFill>
                          <a:effectLst/>
                          <a:latin typeface="+mn-lt"/>
                          <a:ea typeface="+mn-ea"/>
                          <a:cs typeface="+mn-cs"/>
                        </a:rPr>
                        <a:t>To the bells’ cheerful sound. </a:t>
                      </a:r>
                    </a:p>
                    <a:p>
                      <a:pPr fontAlgn="base"/>
                      <a:r>
                        <a:rPr lang="en-GB" sz="1800" b="1" i="0" kern="1200" dirty="0" smtClean="0">
                          <a:solidFill>
                            <a:schemeClr val="lt1"/>
                          </a:solidFill>
                          <a:effectLst/>
                          <a:latin typeface="+mn-lt"/>
                          <a:ea typeface="+mn-ea"/>
                          <a:cs typeface="+mn-cs"/>
                        </a:rPr>
                        <a:t>While our sports shall be seen</a:t>
                      </a:r>
                    </a:p>
                    <a:p>
                      <a:pPr fontAlgn="base"/>
                      <a:r>
                        <a:rPr lang="en-GB" sz="1800" b="1" i="0" kern="1200" dirty="0" smtClean="0">
                          <a:solidFill>
                            <a:schemeClr val="lt1"/>
                          </a:solidFill>
                          <a:effectLst/>
                          <a:latin typeface="+mn-lt"/>
                          <a:ea typeface="+mn-ea"/>
                          <a:cs typeface="+mn-cs"/>
                        </a:rPr>
                        <a:t>On the </a:t>
                      </a:r>
                      <a:r>
                        <a:rPr lang="en-GB" sz="1800" b="1" i="0" kern="1200" dirty="0" err="1" smtClean="0">
                          <a:solidFill>
                            <a:schemeClr val="lt1"/>
                          </a:solidFill>
                          <a:effectLst/>
                          <a:latin typeface="+mn-lt"/>
                          <a:ea typeface="+mn-ea"/>
                          <a:cs typeface="+mn-cs"/>
                        </a:rPr>
                        <a:t>Ecchoing</a:t>
                      </a:r>
                      <a:r>
                        <a:rPr lang="en-GB" sz="1800" b="1" i="0" kern="1200" dirty="0" smtClean="0">
                          <a:solidFill>
                            <a:schemeClr val="lt1"/>
                          </a:solidFill>
                          <a:effectLst/>
                          <a:latin typeface="+mn-lt"/>
                          <a:ea typeface="+mn-ea"/>
                          <a:cs typeface="+mn-cs"/>
                        </a:rPr>
                        <a:t> Green.</a:t>
                      </a:r>
                    </a:p>
                    <a:p>
                      <a:pPr fontAlgn="base"/>
                      <a:r>
                        <a:rPr lang="en-GB" sz="1800" b="1" i="0" kern="1200" dirty="0" smtClean="0">
                          <a:solidFill>
                            <a:schemeClr val="lt1"/>
                          </a:solidFill>
                          <a:effectLst/>
                          <a:latin typeface="+mn-lt"/>
                          <a:ea typeface="+mn-ea"/>
                          <a:cs typeface="+mn-cs"/>
                        </a:rPr>
                        <a:t>----------------------------------</a:t>
                      </a:r>
                    </a:p>
                    <a:p>
                      <a:pPr fontAlgn="base"/>
                      <a:endParaRPr lang="en-GB" sz="1800" b="1" i="0" kern="1200" dirty="0" smtClean="0">
                        <a:solidFill>
                          <a:schemeClr val="lt1"/>
                        </a:solidFill>
                        <a:effectLst/>
                        <a:latin typeface="+mn-lt"/>
                        <a:ea typeface="+mn-ea"/>
                        <a:cs typeface="+mn-cs"/>
                      </a:endParaRPr>
                    </a:p>
                    <a:p>
                      <a:pPr fontAlgn="base"/>
                      <a:r>
                        <a:rPr lang="en-GB" sz="1800" b="1" i="0" kern="1200" dirty="0" smtClean="0">
                          <a:solidFill>
                            <a:srgbClr val="FF0000"/>
                          </a:solidFill>
                          <a:effectLst/>
                          <a:latin typeface="+mn-lt"/>
                          <a:ea typeface="+mn-ea"/>
                          <a:cs typeface="+mn-cs"/>
                        </a:rPr>
                        <a:t>THE VANISHING LANDSCAPE</a:t>
                      </a:r>
                    </a:p>
                  </a:txBody>
                  <a:tcPr/>
                </a:tc>
                <a:tc>
                  <a:txBody>
                    <a:bodyPr/>
                    <a:lstStyle/>
                    <a:p>
                      <a:r>
                        <a:rPr lang="en-GB" dirty="0" smtClean="0"/>
                        <a:t>Old John, with white hair</a:t>
                      </a:r>
                    </a:p>
                    <a:p>
                      <a:pPr fontAlgn="base"/>
                      <a:r>
                        <a:rPr lang="en-GB" sz="1800" b="1" i="0" kern="1200" dirty="0" smtClean="0">
                          <a:solidFill>
                            <a:schemeClr val="lt1"/>
                          </a:solidFill>
                          <a:effectLst/>
                          <a:latin typeface="+mn-lt"/>
                          <a:ea typeface="+mn-ea"/>
                          <a:cs typeface="+mn-cs"/>
                        </a:rPr>
                        <a:t>Does laugh away care,</a:t>
                      </a:r>
                    </a:p>
                    <a:p>
                      <a:pPr fontAlgn="base"/>
                      <a:r>
                        <a:rPr lang="en-GB" sz="1800" b="1" i="0" kern="1200" dirty="0" smtClean="0">
                          <a:solidFill>
                            <a:schemeClr val="lt1"/>
                          </a:solidFill>
                          <a:effectLst/>
                          <a:latin typeface="+mn-lt"/>
                          <a:ea typeface="+mn-ea"/>
                          <a:cs typeface="+mn-cs"/>
                        </a:rPr>
                        <a:t>Sitting under the oak,</a:t>
                      </a:r>
                    </a:p>
                    <a:p>
                      <a:pPr fontAlgn="base"/>
                      <a:r>
                        <a:rPr lang="en-GB" sz="1800" b="1" i="0" kern="1200" dirty="0" smtClean="0">
                          <a:solidFill>
                            <a:schemeClr val="lt1"/>
                          </a:solidFill>
                          <a:effectLst/>
                          <a:latin typeface="+mn-lt"/>
                          <a:ea typeface="+mn-ea"/>
                          <a:cs typeface="+mn-cs"/>
                        </a:rPr>
                        <a:t>Among the old folk, </a:t>
                      </a:r>
                    </a:p>
                    <a:p>
                      <a:pPr fontAlgn="base"/>
                      <a:r>
                        <a:rPr lang="en-GB" sz="1800" b="1" i="0" kern="1200" dirty="0" smtClean="0">
                          <a:solidFill>
                            <a:schemeClr val="lt1"/>
                          </a:solidFill>
                          <a:effectLst/>
                          <a:latin typeface="+mn-lt"/>
                          <a:ea typeface="+mn-ea"/>
                          <a:cs typeface="+mn-cs"/>
                        </a:rPr>
                        <a:t>They laugh at our play, </a:t>
                      </a:r>
                    </a:p>
                    <a:p>
                      <a:pPr fontAlgn="base"/>
                      <a:r>
                        <a:rPr lang="en-GB" sz="1800" b="1" i="0" kern="1200" dirty="0" smtClean="0">
                          <a:solidFill>
                            <a:schemeClr val="lt1"/>
                          </a:solidFill>
                          <a:effectLst/>
                          <a:latin typeface="+mn-lt"/>
                          <a:ea typeface="+mn-ea"/>
                          <a:cs typeface="+mn-cs"/>
                        </a:rPr>
                        <a:t>And soon they all say.</a:t>
                      </a:r>
                    </a:p>
                    <a:p>
                      <a:pPr fontAlgn="base"/>
                      <a:r>
                        <a:rPr lang="en-GB" sz="1800" b="1" i="0" kern="1200" dirty="0" smtClean="0">
                          <a:solidFill>
                            <a:schemeClr val="lt1"/>
                          </a:solidFill>
                          <a:effectLst/>
                          <a:latin typeface="+mn-lt"/>
                          <a:ea typeface="+mn-ea"/>
                          <a:cs typeface="+mn-cs"/>
                        </a:rPr>
                        <a:t>‘Such, such were the joys. </a:t>
                      </a:r>
                    </a:p>
                    <a:p>
                      <a:pPr fontAlgn="base"/>
                      <a:r>
                        <a:rPr lang="en-GB" sz="1800" b="1" i="0" kern="1200" dirty="0" smtClean="0">
                          <a:solidFill>
                            <a:schemeClr val="lt1"/>
                          </a:solidFill>
                          <a:effectLst/>
                          <a:latin typeface="+mn-lt"/>
                          <a:ea typeface="+mn-ea"/>
                          <a:cs typeface="+mn-cs"/>
                        </a:rPr>
                        <a:t>When we all girls &amp; boys, </a:t>
                      </a:r>
                    </a:p>
                    <a:p>
                      <a:pPr fontAlgn="base"/>
                      <a:r>
                        <a:rPr lang="en-GB" sz="1800" b="1" i="0" kern="1200" dirty="0" smtClean="0">
                          <a:solidFill>
                            <a:schemeClr val="lt1"/>
                          </a:solidFill>
                          <a:effectLst/>
                          <a:latin typeface="+mn-lt"/>
                          <a:ea typeface="+mn-ea"/>
                          <a:cs typeface="+mn-cs"/>
                        </a:rPr>
                        <a:t>In our youth-time were seen, </a:t>
                      </a:r>
                    </a:p>
                    <a:p>
                      <a:pPr fontAlgn="base"/>
                      <a:r>
                        <a:rPr lang="en-GB" sz="1800" b="1" i="0" kern="1200" dirty="0" smtClean="0">
                          <a:solidFill>
                            <a:schemeClr val="lt1"/>
                          </a:solidFill>
                          <a:effectLst/>
                          <a:latin typeface="+mn-lt"/>
                          <a:ea typeface="+mn-ea"/>
                          <a:cs typeface="+mn-cs"/>
                        </a:rPr>
                        <a:t>On the </a:t>
                      </a:r>
                      <a:r>
                        <a:rPr lang="en-GB" sz="1800" b="1" i="0" kern="1200" dirty="0" err="1" smtClean="0">
                          <a:solidFill>
                            <a:schemeClr val="lt1"/>
                          </a:solidFill>
                          <a:effectLst/>
                          <a:latin typeface="+mn-lt"/>
                          <a:ea typeface="+mn-ea"/>
                          <a:cs typeface="+mn-cs"/>
                        </a:rPr>
                        <a:t>Ecchoing</a:t>
                      </a:r>
                      <a:r>
                        <a:rPr lang="en-GB" sz="1800" b="1" i="0" kern="1200" dirty="0" smtClean="0">
                          <a:solidFill>
                            <a:schemeClr val="lt1"/>
                          </a:solidFill>
                          <a:effectLst/>
                          <a:latin typeface="+mn-lt"/>
                          <a:ea typeface="+mn-ea"/>
                          <a:cs typeface="+mn-cs"/>
                        </a:rPr>
                        <a:t> Green.’</a:t>
                      </a:r>
                    </a:p>
                    <a:p>
                      <a:pPr fontAlgn="base"/>
                      <a:endParaRPr lang="en-GB" sz="1800" b="1" i="0" kern="1200" dirty="0" smtClean="0">
                        <a:solidFill>
                          <a:schemeClr val="lt1"/>
                        </a:solidFill>
                        <a:effectLst/>
                        <a:latin typeface="+mn-lt"/>
                        <a:ea typeface="+mn-ea"/>
                        <a:cs typeface="+mn-cs"/>
                      </a:endParaRPr>
                    </a:p>
                    <a:p>
                      <a:pPr fontAlgn="base"/>
                      <a:r>
                        <a:rPr lang="en-GB" sz="1800" b="1" i="0" kern="1200" dirty="0" smtClean="0">
                          <a:solidFill>
                            <a:schemeClr val="lt1"/>
                          </a:solidFill>
                          <a:effectLst/>
                          <a:latin typeface="+mn-lt"/>
                          <a:ea typeface="+mn-ea"/>
                          <a:cs typeface="+mn-cs"/>
                        </a:rPr>
                        <a:t>-----------------------------------</a:t>
                      </a:r>
                    </a:p>
                    <a:p>
                      <a:endParaRPr lang="en-GB" dirty="0" smtClean="0"/>
                    </a:p>
                    <a:p>
                      <a:r>
                        <a:rPr lang="en-GB" dirty="0" smtClean="0">
                          <a:solidFill>
                            <a:srgbClr val="FF0000"/>
                          </a:solidFill>
                        </a:rPr>
                        <a:t>OF THE VILLAGES</a:t>
                      </a:r>
                      <a:endParaRPr lang="en-US" dirty="0">
                        <a:solidFill>
                          <a:srgbClr val="FF0000"/>
                        </a:solidFill>
                      </a:endParaRPr>
                    </a:p>
                  </a:txBody>
                  <a:tcPr/>
                </a:tc>
                <a:tc>
                  <a:txBody>
                    <a:bodyPr/>
                    <a:lstStyle/>
                    <a:p>
                      <a:pPr fontAlgn="base"/>
                      <a:r>
                        <a:rPr lang="en-GB" sz="1800" b="1" i="0" kern="1200" dirty="0" smtClean="0">
                          <a:solidFill>
                            <a:schemeClr val="lt1"/>
                          </a:solidFill>
                          <a:effectLst/>
                          <a:latin typeface="+mn-lt"/>
                          <a:ea typeface="+mn-ea"/>
                          <a:cs typeface="+mn-cs"/>
                        </a:rPr>
                        <a:t>Till the little ones weary</a:t>
                      </a:r>
                    </a:p>
                    <a:p>
                      <a:pPr fontAlgn="base"/>
                      <a:r>
                        <a:rPr lang="en-GB" sz="1800" b="1" i="0" kern="1200" dirty="0" smtClean="0">
                          <a:solidFill>
                            <a:schemeClr val="lt1"/>
                          </a:solidFill>
                          <a:effectLst/>
                          <a:latin typeface="+mn-lt"/>
                          <a:ea typeface="+mn-ea"/>
                          <a:cs typeface="+mn-cs"/>
                        </a:rPr>
                        <a:t>No more can be merry</a:t>
                      </a:r>
                    </a:p>
                    <a:p>
                      <a:pPr fontAlgn="base"/>
                      <a:r>
                        <a:rPr lang="en-GB" sz="1800" b="1" i="0" kern="1200" dirty="0" smtClean="0">
                          <a:solidFill>
                            <a:schemeClr val="lt1"/>
                          </a:solidFill>
                          <a:effectLst/>
                          <a:latin typeface="+mn-lt"/>
                          <a:ea typeface="+mn-ea"/>
                          <a:cs typeface="+mn-cs"/>
                        </a:rPr>
                        <a:t>The sun does descend,</a:t>
                      </a:r>
                    </a:p>
                    <a:p>
                      <a:pPr fontAlgn="base"/>
                      <a:r>
                        <a:rPr lang="en-GB" sz="1800" b="1" i="0" kern="1200" dirty="0" smtClean="0">
                          <a:solidFill>
                            <a:schemeClr val="lt1"/>
                          </a:solidFill>
                          <a:effectLst/>
                          <a:latin typeface="+mn-lt"/>
                          <a:ea typeface="+mn-ea"/>
                          <a:cs typeface="+mn-cs"/>
                        </a:rPr>
                        <a:t>And our sports have an end: </a:t>
                      </a:r>
                    </a:p>
                    <a:p>
                      <a:pPr fontAlgn="base"/>
                      <a:r>
                        <a:rPr lang="en-GB" sz="1800" b="1" i="0" kern="1200" dirty="0" smtClean="0">
                          <a:solidFill>
                            <a:schemeClr val="lt1"/>
                          </a:solidFill>
                          <a:effectLst/>
                          <a:latin typeface="+mn-lt"/>
                          <a:ea typeface="+mn-ea"/>
                          <a:cs typeface="+mn-cs"/>
                        </a:rPr>
                        <a:t>Round the laps of their mothers, </a:t>
                      </a:r>
                    </a:p>
                    <a:p>
                      <a:pPr fontAlgn="base"/>
                      <a:r>
                        <a:rPr lang="en-GB" sz="1800" b="1" i="0" kern="1200" dirty="0" smtClean="0">
                          <a:solidFill>
                            <a:schemeClr val="lt1"/>
                          </a:solidFill>
                          <a:effectLst/>
                          <a:latin typeface="+mn-lt"/>
                          <a:ea typeface="+mn-ea"/>
                          <a:cs typeface="+mn-cs"/>
                        </a:rPr>
                        <a:t>Many sisters and brothers,</a:t>
                      </a:r>
                    </a:p>
                    <a:p>
                      <a:pPr fontAlgn="base"/>
                      <a:r>
                        <a:rPr lang="en-GB" sz="1800" b="1" i="0" kern="1200" dirty="0" smtClean="0">
                          <a:solidFill>
                            <a:schemeClr val="lt1"/>
                          </a:solidFill>
                          <a:effectLst/>
                          <a:latin typeface="+mn-lt"/>
                          <a:ea typeface="+mn-ea"/>
                          <a:cs typeface="+mn-cs"/>
                        </a:rPr>
                        <a:t>Like birds in their nest,</a:t>
                      </a:r>
                    </a:p>
                    <a:p>
                      <a:pPr fontAlgn="base"/>
                      <a:r>
                        <a:rPr lang="en-GB" sz="1800" b="1" i="0" kern="1200" dirty="0" smtClean="0">
                          <a:solidFill>
                            <a:schemeClr val="lt1"/>
                          </a:solidFill>
                          <a:effectLst/>
                          <a:latin typeface="+mn-lt"/>
                          <a:ea typeface="+mn-ea"/>
                          <a:cs typeface="+mn-cs"/>
                        </a:rPr>
                        <a:t>Are ready for rest;</a:t>
                      </a:r>
                    </a:p>
                    <a:p>
                      <a:pPr fontAlgn="base"/>
                      <a:r>
                        <a:rPr lang="en-GB" sz="1800" b="1" i="0" kern="1200" dirty="0" smtClean="0">
                          <a:solidFill>
                            <a:schemeClr val="lt1"/>
                          </a:solidFill>
                          <a:effectLst/>
                          <a:latin typeface="+mn-lt"/>
                          <a:ea typeface="+mn-ea"/>
                          <a:cs typeface="+mn-cs"/>
                        </a:rPr>
                        <a:t>And sport no more seen,</a:t>
                      </a:r>
                    </a:p>
                    <a:p>
                      <a:pPr fontAlgn="base"/>
                      <a:r>
                        <a:rPr lang="en-GB" sz="1800" b="1" i="0" kern="1200" dirty="0" smtClean="0">
                          <a:solidFill>
                            <a:schemeClr val="lt1"/>
                          </a:solidFill>
                          <a:effectLst/>
                          <a:latin typeface="+mn-lt"/>
                          <a:ea typeface="+mn-ea"/>
                          <a:cs typeface="+mn-cs"/>
                        </a:rPr>
                        <a:t>On the darkening Green.</a:t>
                      </a:r>
                    </a:p>
                    <a:p>
                      <a:pPr fontAlgn="base"/>
                      <a:r>
                        <a:rPr lang="en-GB" sz="1800" b="1" i="0" kern="1200" dirty="0" smtClean="0">
                          <a:solidFill>
                            <a:schemeClr val="lt1"/>
                          </a:solidFill>
                          <a:effectLst/>
                          <a:latin typeface="+mn-lt"/>
                          <a:ea typeface="+mn-ea"/>
                          <a:cs typeface="+mn-cs"/>
                        </a:rPr>
                        <a:t>                                 (1789)</a:t>
                      </a:r>
                    </a:p>
                    <a:p>
                      <a:pPr fontAlgn="base"/>
                      <a:r>
                        <a:rPr lang="en-GB" sz="1800" b="1" i="0" kern="1200" dirty="0" smtClean="0">
                          <a:solidFill>
                            <a:schemeClr val="lt1"/>
                          </a:solidFill>
                          <a:effectLst/>
                          <a:latin typeface="+mn-lt"/>
                          <a:ea typeface="+mn-ea"/>
                          <a:cs typeface="+mn-cs"/>
                        </a:rPr>
                        <a:t>------------------------------------</a:t>
                      </a:r>
                    </a:p>
                    <a:p>
                      <a:r>
                        <a:rPr lang="en-GB" dirty="0" smtClean="0">
                          <a:solidFill>
                            <a:srgbClr val="FF0000"/>
                          </a:solidFill>
                        </a:rPr>
                        <a:t>[against</a:t>
                      </a:r>
                      <a:r>
                        <a:rPr lang="en-GB" baseline="0" dirty="0" smtClean="0">
                          <a:solidFill>
                            <a:srgbClr val="FF0000"/>
                          </a:solidFill>
                        </a:rPr>
                        <a:t> the rising factory chimneys of the industrial towns]</a:t>
                      </a:r>
                      <a:endParaRPr lang="en-GB" dirty="0" smtClean="0">
                        <a:solidFill>
                          <a:srgbClr val="FF0000"/>
                        </a:solidFill>
                      </a:endParaRPr>
                    </a:p>
                  </a:txBody>
                  <a:tcPr/>
                </a:tc>
              </a:tr>
            </a:tbl>
          </a:graphicData>
        </a:graphic>
      </p:graphicFrame>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63192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Anthropocene</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marL="0" indent="0">
              <a:buNone/>
            </a:pPr>
            <a:r>
              <a:rPr lang="en-US" dirty="0" smtClean="0"/>
              <a:t>As against </a:t>
            </a:r>
            <a:r>
              <a:rPr lang="en-US" b="1" dirty="0" smtClean="0"/>
              <a:t>the Holocene</a:t>
            </a:r>
            <a:r>
              <a:rPr lang="en-US" dirty="0" smtClean="0"/>
              <a:t>, or the epoch that began 12000 years ago at the close of the Paleolithic Ice Age with the Earth entering a warmer phase, </a:t>
            </a:r>
            <a:r>
              <a:rPr lang="en-US" dirty="0"/>
              <a:t>t</a:t>
            </a:r>
            <a:r>
              <a:rPr lang="en-US" dirty="0" smtClean="0"/>
              <a:t>he </a:t>
            </a:r>
            <a:r>
              <a:rPr lang="en-GB" dirty="0"/>
              <a:t>Anthropocene is the name given to the geological epoch dating from the commencement of significant human impact on Earth's geology and ecosystems. The beginning of this epoch is debated; for some scientists it is 1800 when </a:t>
            </a:r>
            <a:r>
              <a:rPr lang="en-GB" b="1" dirty="0"/>
              <a:t>industrialization</a:t>
            </a:r>
            <a:r>
              <a:rPr lang="en-GB" dirty="0"/>
              <a:t> started the imbalance in air and water quality, for others it is 1945, the beginning of </a:t>
            </a:r>
            <a:r>
              <a:rPr lang="en-GB" b="1" dirty="0"/>
              <a:t>atomic weapons</a:t>
            </a:r>
            <a:r>
              <a:rPr lang="en-GB" dirty="0"/>
              <a:t> and the potential </a:t>
            </a:r>
            <a:r>
              <a:rPr lang="en-GB" b="1" dirty="0" smtClean="0"/>
              <a:t>dystopic end</a:t>
            </a:r>
            <a:r>
              <a:rPr lang="en-GB" dirty="0" smtClean="0"/>
              <a:t> </a:t>
            </a:r>
            <a:r>
              <a:rPr lang="en-GB" dirty="0"/>
              <a:t>of the human world.</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408571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Industrialization </a:t>
            </a:r>
            <a:r>
              <a:rPr lang="en-US" dirty="0" smtClean="0">
                <a:sym typeface="Wingdings" panose="05000000000000000000" pitchFamily="2" charset="2"/>
              </a:rPr>
              <a:t> Dystopian Novels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4854" y="1600200"/>
            <a:ext cx="3014291" cy="4525963"/>
          </a:xfrm>
        </p:spPr>
      </p:pic>
      <p:sp>
        <p:nvSpPr>
          <p:cNvPr id="5" name="TextBox 4"/>
          <p:cNvSpPr txBox="1"/>
          <p:nvPr/>
        </p:nvSpPr>
        <p:spPr>
          <a:xfrm>
            <a:off x="533400" y="1600200"/>
            <a:ext cx="2790059" cy="2585323"/>
          </a:xfrm>
          <a:prstGeom prst="rect">
            <a:avLst/>
          </a:prstGeom>
          <a:noFill/>
        </p:spPr>
        <p:txBody>
          <a:bodyPr wrap="none" rtlCol="0">
            <a:spAutoFit/>
          </a:bodyPr>
          <a:lstStyle/>
          <a:p>
            <a:r>
              <a:rPr lang="en-US" b="1" dirty="0" smtClean="0"/>
              <a:t>Mary Shelley’s 1826</a:t>
            </a:r>
          </a:p>
          <a:p>
            <a:r>
              <a:rPr lang="en-US" dirty="0" smtClean="0"/>
              <a:t>apocalyptic and dystopian</a:t>
            </a:r>
          </a:p>
          <a:p>
            <a:r>
              <a:rPr lang="en-US" dirty="0" smtClean="0"/>
              <a:t>Novel.</a:t>
            </a:r>
          </a:p>
          <a:p>
            <a:r>
              <a:rPr lang="en-US" dirty="0" smtClean="0"/>
              <a:t>Narrates Europe in the </a:t>
            </a:r>
          </a:p>
          <a:p>
            <a:r>
              <a:rPr lang="en-US" dirty="0" smtClean="0"/>
              <a:t>late 21</a:t>
            </a:r>
            <a:r>
              <a:rPr lang="en-US" baseline="30000" dirty="0" smtClean="0"/>
              <a:t>st</a:t>
            </a:r>
            <a:r>
              <a:rPr lang="en-US" dirty="0" smtClean="0"/>
              <a:t> c ravaged by a </a:t>
            </a:r>
          </a:p>
          <a:p>
            <a:r>
              <a:rPr lang="en-US" dirty="0" smtClean="0"/>
              <a:t>mysterious pandemic </a:t>
            </a:r>
          </a:p>
          <a:p>
            <a:r>
              <a:rPr lang="en-US" dirty="0" smtClean="0"/>
              <a:t>sweeping rapidly across </a:t>
            </a:r>
          </a:p>
          <a:p>
            <a:r>
              <a:rPr lang="en-US" dirty="0" smtClean="0"/>
              <a:t>the world wiping out </a:t>
            </a:r>
          </a:p>
          <a:p>
            <a:r>
              <a:rPr lang="en-US" dirty="0" smtClean="0"/>
              <a:t>nearly the entire humanity. </a:t>
            </a:r>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245817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Wordsworth &amp; Industrialization</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‘Lines Composed </a:t>
            </a:r>
            <a:r>
              <a:rPr lang="en-US" dirty="0"/>
              <a:t>a</a:t>
            </a:r>
            <a:r>
              <a:rPr lang="en-US" dirty="0" smtClean="0"/>
              <a:t> Few Miles above </a:t>
            </a:r>
            <a:r>
              <a:rPr lang="en-US" dirty="0" err="1" smtClean="0"/>
              <a:t>Tintern</a:t>
            </a:r>
            <a:r>
              <a:rPr lang="en-US" dirty="0" smtClean="0"/>
              <a:t> Abbey, On Revisiting the Banks of the Wye during a Tour. July 13, 1798’</a:t>
            </a:r>
          </a:p>
          <a:p>
            <a:pPr algn="just"/>
            <a:r>
              <a:rPr lang="en-US" dirty="0" smtClean="0"/>
              <a:t>The curious case of the missing abbey, although this poem is more famously known as ‘</a:t>
            </a:r>
            <a:r>
              <a:rPr lang="en-US" dirty="0" err="1" smtClean="0"/>
              <a:t>Tintern</a:t>
            </a:r>
            <a:r>
              <a:rPr lang="en-US" dirty="0" smtClean="0"/>
              <a:t> Abbey’</a:t>
            </a:r>
          </a:p>
          <a:p>
            <a:pPr algn="just"/>
            <a:r>
              <a:rPr lang="en-US" dirty="0" smtClean="0"/>
              <a:t>Wordsworth: “I began it upon leaving </a:t>
            </a:r>
            <a:r>
              <a:rPr lang="en-US" dirty="0" err="1" smtClean="0"/>
              <a:t>Tintern</a:t>
            </a:r>
            <a:r>
              <a:rPr lang="en-US" dirty="0" smtClean="0"/>
              <a:t>, after crossing the Wye, and concluded it just as I was entering Bristol, after a ramble of four or five days with my sister.”</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2237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Wye instead of the Abbey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760" y="1600201"/>
            <a:ext cx="7494479" cy="4114800"/>
          </a:xfrm>
        </p:spPr>
      </p:pic>
      <p:sp>
        <p:nvSpPr>
          <p:cNvPr id="5" name="TextBox 4"/>
          <p:cNvSpPr txBox="1"/>
          <p:nvPr/>
        </p:nvSpPr>
        <p:spPr>
          <a:xfrm>
            <a:off x="838200" y="5867400"/>
            <a:ext cx="7029681" cy="369332"/>
          </a:xfrm>
          <a:prstGeom prst="rect">
            <a:avLst/>
          </a:prstGeom>
          <a:noFill/>
        </p:spPr>
        <p:txBody>
          <a:bodyPr wrap="none" rtlCol="0">
            <a:spAutoFit/>
          </a:bodyPr>
          <a:lstStyle/>
          <a:p>
            <a:r>
              <a:rPr lang="en-US" dirty="0" smtClean="0"/>
              <a:t>        Wordsworth’s poem is more about the river Wye than </a:t>
            </a:r>
            <a:r>
              <a:rPr lang="en-US" dirty="0" err="1" smtClean="0"/>
              <a:t>Tintern</a:t>
            </a:r>
            <a:r>
              <a:rPr lang="en-US" dirty="0" smtClean="0"/>
              <a:t> Abbey.</a:t>
            </a:r>
            <a:endParaRPr lang="en-US" dirty="0"/>
          </a:p>
        </p:txBody>
      </p:sp>
      <p:sp>
        <p:nvSpPr>
          <p:cNvPr id="6" name="TextBox 5"/>
          <p:cNvSpPr txBox="1"/>
          <p:nvPr/>
        </p:nvSpPr>
        <p:spPr>
          <a:xfrm>
            <a:off x="838200" y="1752600"/>
            <a:ext cx="4516878" cy="646331"/>
          </a:xfrm>
          <a:prstGeom prst="rect">
            <a:avLst/>
          </a:prstGeom>
          <a:noFill/>
        </p:spPr>
        <p:txBody>
          <a:bodyPr wrap="none" rtlCol="0">
            <a:spAutoFit/>
          </a:bodyPr>
          <a:lstStyle/>
          <a:p>
            <a:r>
              <a:rPr lang="en-US" dirty="0" smtClean="0">
                <a:solidFill>
                  <a:srgbClr val="FF0000"/>
                </a:solidFill>
              </a:rPr>
              <a:t>Painting of the </a:t>
            </a:r>
            <a:r>
              <a:rPr lang="en-US" dirty="0" err="1" smtClean="0">
                <a:solidFill>
                  <a:srgbClr val="FF0000"/>
                </a:solidFill>
              </a:rPr>
              <a:t>Tintern</a:t>
            </a:r>
            <a:r>
              <a:rPr lang="en-US" dirty="0" smtClean="0">
                <a:solidFill>
                  <a:srgbClr val="FF0000"/>
                </a:solidFill>
              </a:rPr>
              <a:t> Abbey over the Wye by</a:t>
            </a:r>
          </a:p>
          <a:p>
            <a:r>
              <a:rPr lang="en-US" dirty="0" smtClean="0">
                <a:solidFill>
                  <a:srgbClr val="FF0000"/>
                </a:solidFill>
              </a:rPr>
              <a:t>William </a:t>
            </a:r>
            <a:r>
              <a:rPr lang="en-US" dirty="0" err="1" smtClean="0">
                <a:solidFill>
                  <a:srgbClr val="FF0000"/>
                </a:solidFill>
              </a:rPr>
              <a:t>Havell</a:t>
            </a:r>
            <a:r>
              <a:rPr lang="en-US" dirty="0" smtClean="0">
                <a:solidFill>
                  <a:srgbClr val="FF0000"/>
                </a:solidFill>
              </a:rPr>
              <a:t>, 1804.</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10194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
            </a:r>
            <a:r>
              <a:rPr lang="en-GB" dirty="0" err="1" smtClean="0"/>
              <a:t>Tintern</a:t>
            </a:r>
            <a:r>
              <a:rPr lang="en-GB" dirty="0" smtClean="0"/>
              <a:t> Abbey’: Pollution </a:t>
            </a:r>
            <a:r>
              <a:rPr lang="en-GB" dirty="0"/>
              <a:t>&amp; </a:t>
            </a:r>
            <a:r>
              <a:rPr lang="en-GB" dirty="0" smtClean="0"/>
              <a:t>Silence</a:t>
            </a:r>
            <a:r>
              <a:rPr lang="en-GB" dirty="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Wordsworth visited </a:t>
            </a:r>
            <a:r>
              <a:rPr lang="en-US" dirty="0" err="1" smtClean="0"/>
              <a:t>Tintern</a:t>
            </a:r>
            <a:r>
              <a:rPr lang="en-US" dirty="0" smtClean="0"/>
              <a:t> first in 1793, and re-visited it in 1798.</a:t>
            </a:r>
          </a:p>
          <a:p>
            <a:r>
              <a:rPr lang="en-US" dirty="0" smtClean="0"/>
              <a:t>In the intervening 5 years, two saw mills came up adjacent to the abandoned Abbey (destroyed by Henry VIII in 1536 when he decreed for the dissolution of Roman Catholic monasteries). </a:t>
            </a:r>
          </a:p>
          <a:p>
            <a:r>
              <a:rPr lang="en-US" dirty="0" smtClean="0"/>
              <a:t>It became a shelter for the workers of the saw mills.</a:t>
            </a:r>
          </a:p>
          <a:p>
            <a:r>
              <a:rPr lang="en-GB" dirty="0"/>
              <a:t>Refuse of these factories </a:t>
            </a:r>
            <a:r>
              <a:rPr lang="en-GB" dirty="0" smtClean="0"/>
              <a:t>dumped into </a:t>
            </a:r>
            <a:r>
              <a:rPr lang="en-GB" dirty="0"/>
              <a:t>the Wye</a:t>
            </a:r>
          </a:p>
          <a:p>
            <a:r>
              <a:rPr lang="en-GB" dirty="0"/>
              <a:t>1 km. long of the Wye turned black</a:t>
            </a:r>
          </a:p>
          <a:p>
            <a:r>
              <a:rPr lang="en-GB" dirty="0" smtClean="0"/>
              <a:t>Therefore, with that place filthy and no longer </a:t>
            </a:r>
            <a:r>
              <a:rPr lang="en-GB" i="1" dirty="0" smtClean="0"/>
              <a:t>naturally </a:t>
            </a:r>
            <a:r>
              <a:rPr lang="en-GB" dirty="0" smtClean="0"/>
              <a:t>inspiring, his poem is, literally</a:t>
            </a:r>
            <a:r>
              <a:rPr lang="en-GB" dirty="0"/>
              <a:t>, ‘Lines Composed </a:t>
            </a:r>
            <a:r>
              <a:rPr lang="en-GB" dirty="0">
                <a:solidFill>
                  <a:srgbClr val="FF0000"/>
                </a:solidFill>
              </a:rPr>
              <a:t>A Few Miles Above</a:t>
            </a:r>
            <a:r>
              <a:rPr lang="en-GB" dirty="0"/>
              <a:t> </a:t>
            </a:r>
            <a:r>
              <a:rPr lang="en-GB" dirty="0" err="1"/>
              <a:t>Tintern</a:t>
            </a:r>
            <a:r>
              <a:rPr lang="en-GB" dirty="0"/>
              <a:t> </a:t>
            </a:r>
            <a:r>
              <a:rPr lang="en-GB" dirty="0" smtClean="0"/>
              <a:t>Abbey…’</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415920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a:t>
            </a:r>
            <a:endParaRPr lang="en-US" dirty="0"/>
          </a:p>
        </p:txBody>
      </p:sp>
      <p:sp>
        <p:nvSpPr>
          <p:cNvPr id="3" name="Content Placeholder 2"/>
          <p:cNvSpPr>
            <a:spLocks noGrp="1"/>
          </p:cNvSpPr>
          <p:nvPr>
            <p:ph idx="1"/>
          </p:nvPr>
        </p:nvSpPr>
        <p:spPr/>
        <p:txBody>
          <a:bodyPr>
            <a:normAutofit fontScale="92500"/>
          </a:bodyPr>
          <a:lstStyle/>
          <a:p>
            <a:r>
              <a:rPr lang="en-GB" dirty="0"/>
              <a:t>Till recently, scholars in these two nearby areas never thought of sharing their common </a:t>
            </a:r>
            <a:r>
              <a:rPr lang="en-GB" dirty="0" smtClean="0"/>
              <a:t>points.</a:t>
            </a:r>
          </a:p>
          <a:p>
            <a:r>
              <a:rPr lang="en-GB" dirty="0"/>
              <a:t>So closely are (post)colonialism and ecocriticism connected that: “our key ideas about the environment date from the early moments of European empire in which Enlightenment taxonomies and colonial rule were forged.” (Elizabeth </a:t>
            </a:r>
            <a:r>
              <a:rPr lang="en-GB" dirty="0" err="1"/>
              <a:t>Deloughrey</a:t>
            </a:r>
            <a:r>
              <a:rPr lang="en-GB" dirty="0"/>
              <a:t> in </a:t>
            </a:r>
            <a:r>
              <a:rPr lang="en-GB" i="1" dirty="0"/>
              <a:t>The Oxford Handbook of Ecocriticism</a:t>
            </a:r>
            <a:r>
              <a:rPr lang="en-GB" dirty="0"/>
              <a:t> ed. by Greg </a:t>
            </a:r>
            <a:r>
              <a:rPr lang="en-GB" dirty="0" err="1"/>
              <a:t>Garrard</a:t>
            </a:r>
            <a:r>
              <a:rPr lang="en-GB" dirty="0"/>
              <a:t>) </a:t>
            </a:r>
            <a:r>
              <a:rPr lang="en-GB"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500535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Romantic Poetry: Not Anthropocentric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844203"/>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At length did cross an Albatross,</a:t>
                      </a:r>
                      <a:br>
                        <a:rPr lang="en-GB" sz="1800" dirty="0" smtClean="0"/>
                      </a:br>
                      <a:r>
                        <a:rPr lang="en-GB" sz="1800" dirty="0" smtClean="0"/>
                        <a:t>Thorough the fog it came;</a:t>
                      </a:r>
                      <a:br>
                        <a:rPr lang="en-GB" sz="1800" dirty="0" smtClean="0"/>
                      </a:br>
                      <a:r>
                        <a:rPr lang="en-GB" sz="1800" dirty="0" smtClean="0"/>
                        <a:t>As if it had been a Christian soul,</a:t>
                      </a:r>
                      <a:br>
                        <a:rPr lang="en-GB" sz="1800" dirty="0" smtClean="0"/>
                      </a:br>
                      <a:r>
                        <a:rPr lang="en-GB" sz="1800" dirty="0" smtClean="0"/>
                        <a:t>We hailed it in God's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p>
                    <a:p>
                      <a:pPr marL="0" indent="0" fontAlgn="base">
                        <a:buNone/>
                      </a:pPr>
                      <a:r>
                        <a:rPr lang="en-GB" sz="1800" dirty="0" smtClean="0"/>
                        <a:t>'God save thee, ancient Mariner!</a:t>
                      </a:r>
                    </a:p>
                    <a:p>
                      <a:pPr marL="0" indent="0" fontAlgn="base">
                        <a:buNone/>
                      </a:pPr>
                      <a:r>
                        <a:rPr lang="en-GB" sz="1800" dirty="0" smtClean="0"/>
                        <a:t>From the fiends, that plague thee thus!—</a:t>
                      </a:r>
                    </a:p>
                    <a:p>
                      <a:pPr marL="0" indent="0" fontAlgn="base">
                        <a:buNone/>
                      </a:pPr>
                      <a:r>
                        <a:rPr lang="en-GB" sz="1800" dirty="0" smtClean="0"/>
                        <a:t>Why </a:t>
                      </a:r>
                      <a:r>
                        <a:rPr lang="en-GB" sz="1800" dirty="0" err="1" smtClean="0"/>
                        <a:t>look'st</a:t>
                      </a:r>
                      <a:r>
                        <a:rPr lang="en-GB" sz="1800" dirty="0" smtClean="0"/>
                        <a:t> thou so?'—With my cross-bow</a:t>
                      </a:r>
                    </a:p>
                    <a:p>
                      <a:pPr marL="0" indent="0" fontAlgn="base">
                        <a:buNone/>
                      </a:pPr>
                      <a:r>
                        <a:rPr lang="en-GB" sz="1800" dirty="0" smtClean="0"/>
                        <a:t>I shot the ALBATROSS.</a:t>
                      </a:r>
                    </a:p>
                  </a:txBody>
                  <a:tcPr/>
                </a:tc>
                <a:tc>
                  <a:txBody>
                    <a:bodyPr/>
                    <a:lstStyle/>
                    <a:p>
                      <a:r>
                        <a:rPr lang="en-GB" dirty="0" smtClean="0"/>
                        <a:t>Beyond the shadow of the ship,</a:t>
                      </a:r>
                    </a:p>
                    <a:p>
                      <a:r>
                        <a:rPr lang="en-GB" dirty="0" smtClean="0"/>
                        <a:t>I watched the water-snakes:</a:t>
                      </a:r>
                    </a:p>
                    <a:p>
                      <a:r>
                        <a:rPr lang="en-GB" dirty="0" smtClean="0"/>
                        <a:t>They moved in tracks of shining white,</a:t>
                      </a:r>
                    </a:p>
                    <a:p>
                      <a:r>
                        <a:rPr lang="en-GB" dirty="0" smtClean="0"/>
                        <a:t>And when they reared, the elfish light</a:t>
                      </a:r>
                    </a:p>
                    <a:p>
                      <a:r>
                        <a:rPr lang="en-GB" dirty="0" smtClean="0"/>
                        <a:t>Fell off in hoary flakes. ---</a:t>
                      </a:r>
                    </a:p>
                    <a:p>
                      <a:pPr fontAlgn="base"/>
                      <a:r>
                        <a:rPr lang="en-GB" sz="1800" b="1" i="0" kern="1200" dirty="0" smtClean="0">
                          <a:solidFill>
                            <a:schemeClr val="lt1"/>
                          </a:solidFill>
                          <a:effectLst/>
                          <a:latin typeface="+mn-lt"/>
                          <a:ea typeface="+mn-ea"/>
                          <a:cs typeface="+mn-cs"/>
                        </a:rPr>
                        <a:t>O happy living things! no tongue</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Their beauty might declare:</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A spring of love gushed from my heart,</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And I blessed them unaware:</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Sure my kind saint took pity on me,</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And I blessed them unaware.</a:t>
                      </a:r>
                    </a:p>
                    <a:p>
                      <a:pPr fontAlgn="base"/>
                      <a:r>
                        <a:rPr lang="en-GB" sz="1800" b="1" i="0" kern="1200" dirty="0" smtClean="0">
                          <a:solidFill>
                            <a:schemeClr val="lt1"/>
                          </a:solidFill>
                          <a:effectLst/>
                          <a:latin typeface="+mn-lt"/>
                          <a:ea typeface="+mn-ea"/>
                          <a:cs typeface="+mn-cs"/>
                        </a:rPr>
                        <a:t>The self-same moment I could pray;</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And from my neck so free</a:t>
                      </a:r>
                      <a:br>
                        <a:rPr lang="en-GB" sz="1800" b="1" i="0" kern="1200" dirty="0" smtClean="0">
                          <a:solidFill>
                            <a:schemeClr val="lt1"/>
                          </a:solidFill>
                          <a:effectLst/>
                          <a:latin typeface="+mn-lt"/>
                          <a:ea typeface="+mn-ea"/>
                          <a:cs typeface="+mn-cs"/>
                        </a:rPr>
                      </a:br>
                      <a:r>
                        <a:rPr lang="en-GB" sz="1800" b="1" i="0" kern="1200" dirty="0" smtClean="0">
                          <a:solidFill>
                            <a:schemeClr val="lt1"/>
                          </a:solidFill>
                          <a:effectLst/>
                          <a:latin typeface="+mn-lt"/>
                          <a:ea typeface="+mn-ea"/>
                          <a:cs typeface="+mn-cs"/>
                        </a:rPr>
                        <a:t>The Albatross fell off, and sank</a:t>
                      </a:r>
                    </a:p>
                    <a:p>
                      <a:pPr fontAlgn="base"/>
                      <a:r>
                        <a:rPr lang="en-GB" sz="1800" b="1" i="0" kern="1200" dirty="0" smtClean="0">
                          <a:solidFill>
                            <a:schemeClr val="lt1"/>
                          </a:solidFill>
                          <a:effectLst/>
                          <a:latin typeface="+mn-lt"/>
                          <a:ea typeface="+mn-ea"/>
                          <a:cs typeface="+mn-cs"/>
                        </a:rPr>
                        <a:t>Like lead into the sea.                 (1798)</a:t>
                      </a:r>
                    </a:p>
                  </a:txBody>
                  <a:tcPr/>
                </a:tc>
              </a:tr>
              <a:tr h="370840">
                <a:tc gridSpan="2">
                  <a:txBody>
                    <a:bodyPr/>
                    <a:lstStyle/>
                    <a:p>
                      <a:r>
                        <a:rPr lang="en-GB" dirty="0" smtClean="0">
                          <a:solidFill>
                            <a:srgbClr val="FF0000"/>
                          </a:solidFill>
                        </a:rPr>
                        <a:t>It shows concern for / about other species too:  </a:t>
                      </a:r>
                      <a:r>
                        <a:rPr lang="en-GB" dirty="0" smtClean="0"/>
                        <a:t>Arbitrary killing damns the Mariner. </a:t>
                      </a:r>
                      <a:endParaRPr lang="en-US" dirty="0"/>
                    </a:p>
                    <a:p>
                      <a:r>
                        <a:rPr lang="en-GB" dirty="0" smtClean="0"/>
                        <a:t>Acknowledging the lowest of the creatures redeems</a:t>
                      </a:r>
                      <a:r>
                        <a:rPr lang="en-GB" baseline="0" dirty="0" smtClean="0"/>
                        <a:t> him.</a:t>
                      </a:r>
                      <a:endParaRPr lang="en-US" dirty="0"/>
                    </a:p>
                  </a:txBody>
                  <a:tcPr/>
                </a:tc>
                <a:tc hMerge="1">
                  <a:txBody>
                    <a:bodyPr/>
                    <a:lstStyle/>
                    <a:p>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3102309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Romantic Poetry: Attuned </a:t>
            </a:r>
            <a:r>
              <a:rPr lang="en-GB" dirty="0"/>
              <a:t>to Nature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09568"/>
              </p:ext>
            </p:extLst>
          </p:nvPr>
        </p:nvGraphicFramePr>
        <p:xfrm>
          <a:off x="457200" y="1600200"/>
          <a:ext cx="8229600" cy="4785360"/>
        </p:xfrm>
        <a:graphic>
          <a:graphicData uri="http://schemas.openxmlformats.org/drawingml/2006/table">
            <a:tbl>
              <a:tblPr firstRow="1" bandRow="1">
                <a:tableStyleId>{5C22544A-7EE6-4342-B048-85BDC9FD1C3A}</a:tableStyleId>
              </a:tblPr>
              <a:tblGrid>
                <a:gridCol w="8229600"/>
              </a:tblGrid>
              <a:tr h="370840">
                <a:tc>
                  <a:txBody>
                    <a:bodyPr/>
                    <a:lstStyle/>
                    <a:p>
                      <a:pPr fontAlgn="base"/>
                      <a:r>
                        <a:rPr lang="en-GB" sz="2400" b="1" i="0" kern="1200" dirty="0" smtClean="0">
                          <a:solidFill>
                            <a:schemeClr val="lt1"/>
                          </a:solidFill>
                          <a:effectLst/>
                          <a:latin typeface="+mn-lt"/>
                          <a:ea typeface="+mn-ea"/>
                          <a:cs typeface="+mn-cs"/>
                        </a:rPr>
                        <a:t>Where are the </a:t>
                      </a:r>
                      <a:r>
                        <a:rPr lang="en-GB" sz="2400" b="1" i="0" kern="1200" dirty="0" smtClean="0">
                          <a:solidFill>
                            <a:srgbClr val="FF0000"/>
                          </a:solidFill>
                          <a:effectLst/>
                          <a:latin typeface="+mn-lt"/>
                          <a:ea typeface="+mn-ea"/>
                          <a:cs typeface="+mn-cs"/>
                        </a:rPr>
                        <a:t>songs of spring</a:t>
                      </a:r>
                      <a:r>
                        <a:rPr lang="en-GB" sz="2400" b="1" i="0" kern="1200" dirty="0" smtClean="0">
                          <a:solidFill>
                            <a:schemeClr val="lt1"/>
                          </a:solidFill>
                          <a:effectLst/>
                          <a:latin typeface="+mn-lt"/>
                          <a:ea typeface="+mn-ea"/>
                          <a:cs typeface="+mn-cs"/>
                        </a:rPr>
                        <a:t>? Ay, Where are they?</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Think not of them, </a:t>
                      </a:r>
                      <a:r>
                        <a:rPr lang="en-GB" sz="2400" b="1" i="0" kern="1200" dirty="0" smtClean="0">
                          <a:solidFill>
                            <a:srgbClr val="FF0000"/>
                          </a:solidFill>
                          <a:effectLst/>
                          <a:latin typeface="+mn-lt"/>
                          <a:ea typeface="+mn-ea"/>
                          <a:cs typeface="+mn-cs"/>
                        </a:rPr>
                        <a:t>thou hast thy music too</a:t>
                      </a:r>
                      <a:r>
                        <a:rPr lang="en-GB" sz="2400" b="1" i="0" kern="1200" dirty="0" smtClean="0">
                          <a:solidFill>
                            <a:schemeClr val="lt1"/>
                          </a:solidFill>
                          <a:effectLst/>
                          <a:latin typeface="+mn-lt"/>
                          <a:ea typeface="+mn-ea"/>
                          <a:cs typeface="+mn-cs"/>
                        </a:rPr>
                        <a:t>,—</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While barred clouds bloom the soft-dying day,</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 And touch the stubble-plains with rosy hue;</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Then in a </a:t>
                      </a:r>
                      <a:r>
                        <a:rPr lang="en-GB" sz="2400" b="1" i="0" kern="1200" dirty="0" err="1" smtClean="0">
                          <a:solidFill>
                            <a:schemeClr val="lt1"/>
                          </a:solidFill>
                          <a:effectLst/>
                          <a:latin typeface="+mn-lt"/>
                          <a:ea typeface="+mn-ea"/>
                          <a:cs typeface="+mn-cs"/>
                        </a:rPr>
                        <a:t>wailful</a:t>
                      </a:r>
                      <a:r>
                        <a:rPr lang="en-GB" sz="2400" b="1" i="0" kern="1200" dirty="0" smtClean="0">
                          <a:solidFill>
                            <a:schemeClr val="lt1"/>
                          </a:solidFill>
                          <a:effectLst/>
                          <a:latin typeface="+mn-lt"/>
                          <a:ea typeface="+mn-ea"/>
                          <a:cs typeface="+mn-cs"/>
                        </a:rPr>
                        <a:t> choir the small gnats mourn</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 Among the river </a:t>
                      </a:r>
                      <a:r>
                        <a:rPr lang="en-GB" sz="2400" b="1" i="0" kern="1200" dirty="0" err="1" smtClean="0">
                          <a:solidFill>
                            <a:schemeClr val="lt1"/>
                          </a:solidFill>
                          <a:effectLst/>
                          <a:latin typeface="+mn-lt"/>
                          <a:ea typeface="+mn-ea"/>
                          <a:cs typeface="+mn-cs"/>
                        </a:rPr>
                        <a:t>sallows</a:t>
                      </a:r>
                      <a:r>
                        <a:rPr lang="en-GB" sz="2400" b="1" i="0" kern="1200" dirty="0" smtClean="0">
                          <a:solidFill>
                            <a:schemeClr val="lt1"/>
                          </a:solidFill>
                          <a:effectLst/>
                          <a:latin typeface="+mn-lt"/>
                          <a:ea typeface="+mn-ea"/>
                          <a:cs typeface="+mn-cs"/>
                        </a:rPr>
                        <a:t>, borne aloft</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Or sinking as the light wind lives or dies;</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And full-grown lambs loud bleat from hilly bourn;</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Hedge-crickets sing; and now with treble soft</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The red-breast whistles from a garden-croft;</a:t>
                      </a:r>
                      <a:br>
                        <a:rPr lang="en-GB" sz="2400" b="1" i="0" kern="1200" dirty="0" smtClean="0">
                          <a:solidFill>
                            <a:schemeClr val="lt1"/>
                          </a:solidFill>
                          <a:effectLst/>
                          <a:latin typeface="+mn-lt"/>
                          <a:ea typeface="+mn-ea"/>
                          <a:cs typeface="+mn-cs"/>
                        </a:rPr>
                      </a:br>
                      <a:r>
                        <a:rPr lang="en-GB" sz="2400" b="1" i="0" kern="1200" dirty="0" smtClean="0">
                          <a:solidFill>
                            <a:schemeClr val="lt1"/>
                          </a:solidFill>
                          <a:effectLst/>
                          <a:latin typeface="+mn-lt"/>
                          <a:ea typeface="+mn-ea"/>
                          <a:cs typeface="+mn-cs"/>
                        </a:rPr>
                        <a:t>And gathering swallows twitter in the skies.</a:t>
                      </a:r>
                    </a:p>
                    <a:p>
                      <a:r>
                        <a:rPr lang="en-GB" dirty="0" smtClean="0"/>
                        <a:t>                                                                                                          (19 September 1819)</a:t>
                      </a:r>
                      <a:endParaRPr lang="en-US" dirty="0"/>
                    </a:p>
                  </a:txBody>
                  <a:tcPr/>
                </a:tc>
              </a:tr>
              <a:tr h="370840">
                <a:tc>
                  <a:txBody>
                    <a:bodyPr/>
                    <a:lstStyle/>
                    <a:p>
                      <a:pPr algn="ctr"/>
                      <a:r>
                        <a:rPr lang="en-GB" sz="2000" b="1" dirty="0" smtClean="0"/>
                        <a:t>Music is </a:t>
                      </a:r>
                      <a:r>
                        <a:rPr lang="en-GB" sz="2000" b="1" i="1" dirty="0" smtClean="0"/>
                        <a:t>natural</a:t>
                      </a:r>
                      <a:r>
                        <a:rPr lang="en-GB" sz="2000" b="1" dirty="0" smtClean="0"/>
                        <a:t>, song cultural</a:t>
                      </a:r>
                      <a:endParaRPr lang="en-US" sz="2000" b="1" dirty="0"/>
                    </a:p>
                  </a:txBody>
                  <a:tcPr/>
                </a:tc>
              </a:tr>
            </a:tbl>
          </a:graphicData>
        </a:graphic>
      </p:graphicFrame>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3196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Literature with Specific Environmental Emphasis </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1"/>
            <a:ext cx="8229600" cy="2971800"/>
          </a:xfrm>
        </p:spPr>
      </p:pic>
      <p:sp>
        <p:nvSpPr>
          <p:cNvPr id="5" name="TextBox 4"/>
          <p:cNvSpPr txBox="1"/>
          <p:nvPr/>
        </p:nvSpPr>
        <p:spPr>
          <a:xfrm>
            <a:off x="457200" y="4724400"/>
            <a:ext cx="8406532" cy="1477328"/>
          </a:xfrm>
          <a:prstGeom prst="rect">
            <a:avLst/>
          </a:prstGeom>
          <a:noFill/>
        </p:spPr>
        <p:txBody>
          <a:bodyPr wrap="none" rtlCol="0">
            <a:spAutoFit/>
          </a:bodyPr>
          <a:lstStyle/>
          <a:p>
            <a:r>
              <a:rPr lang="en-GB" dirty="0"/>
              <a:t>Over increasingly large areas of the Unites States, Spring now comes unheralded by the </a:t>
            </a:r>
          </a:p>
          <a:p>
            <a:r>
              <a:rPr lang="en-GB" dirty="0"/>
              <a:t>return of the birds, and the early mornings are strangely silent where once they were </a:t>
            </a:r>
          </a:p>
          <a:p>
            <a:r>
              <a:rPr lang="en-GB" dirty="0"/>
              <a:t>filled with the beauty of bird song. … We spray our elms and the following springs are </a:t>
            </a:r>
          </a:p>
          <a:p>
            <a:r>
              <a:rPr lang="en-GB" dirty="0"/>
              <a:t>silent of robin song, not because we sprayed the robins directly but because the poison</a:t>
            </a:r>
          </a:p>
          <a:p>
            <a:r>
              <a:rPr lang="en-GB" dirty="0"/>
              <a:t>travelled, step by step, through the now familiar elm leaf-earthworm-robin cycle. </a:t>
            </a:r>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103834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Greg </a:t>
            </a:r>
            <a:r>
              <a:rPr lang="en-GB" dirty="0" err="1"/>
              <a:t>Garrard’s</a:t>
            </a:r>
            <a:r>
              <a:rPr lang="en-GB" dirty="0"/>
              <a:t> Definitive Book (2007)…</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7070" y="1600200"/>
            <a:ext cx="2829860" cy="4525963"/>
          </a:xfrm>
        </p:spPr>
      </p:pic>
      <p:sp>
        <p:nvSpPr>
          <p:cNvPr id="5" name="TextBox 4"/>
          <p:cNvSpPr txBox="1"/>
          <p:nvPr/>
        </p:nvSpPr>
        <p:spPr>
          <a:xfrm>
            <a:off x="381000" y="1676400"/>
            <a:ext cx="2999077" cy="4247317"/>
          </a:xfrm>
          <a:prstGeom prst="rect">
            <a:avLst/>
          </a:prstGeom>
          <a:noFill/>
        </p:spPr>
        <p:txBody>
          <a:bodyPr wrap="square" rtlCol="0">
            <a:spAutoFit/>
          </a:bodyPr>
          <a:lstStyle/>
          <a:p>
            <a:r>
              <a:rPr lang="en-GB" dirty="0"/>
              <a:t>…opens: “It is generally </a:t>
            </a:r>
          </a:p>
          <a:p>
            <a:r>
              <a:rPr lang="en-GB" dirty="0"/>
              <a:t>agreed that modern</a:t>
            </a:r>
          </a:p>
          <a:p>
            <a:r>
              <a:rPr lang="en-GB" dirty="0"/>
              <a:t>environmentalism begins</a:t>
            </a:r>
          </a:p>
          <a:p>
            <a:r>
              <a:rPr lang="en-GB" dirty="0"/>
              <a:t>with ‘A Fable for Tomorrow’</a:t>
            </a:r>
          </a:p>
          <a:p>
            <a:r>
              <a:rPr lang="en-GB" dirty="0"/>
              <a:t>in </a:t>
            </a:r>
            <a:r>
              <a:rPr lang="en-GB" dirty="0">
                <a:solidFill>
                  <a:srgbClr val="FF0000"/>
                </a:solidFill>
              </a:rPr>
              <a:t>Rachel Carson’s </a:t>
            </a:r>
            <a:r>
              <a:rPr lang="en-GB" i="1" dirty="0">
                <a:solidFill>
                  <a:srgbClr val="FF0000"/>
                </a:solidFill>
              </a:rPr>
              <a:t>Silent</a:t>
            </a:r>
          </a:p>
          <a:p>
            <a:r>
              <a:rPr lang="en-GB" i="1" dirty="0">
                <a:solidFill>
                  <a:srgbClr val="FF0000"/>
                </a:solidFill>
              </a:rPr>
              <a:t>Spring</a:t>
            </a:r>
            <a:r>
              <a:rPr lang="en-GB" dirty="0"/>
              <a:t> (1962). Carson’s  fairy</a:t>
            </a:r>
          </a:p>
          <a:p>
            <a:r>
              <a:rPr lang="en-GB" dirty="0"/>
              <a:t>tale opens with the words, </a:t>
            </a:r>
          </a:p>
          <a:p>
            <a:r>
              <a:rPr lang="en-GB" dirty="0"/>
              <a:t>‘There was once a town in </a:t>
            </a:r>
          </a:p>
          <a:p>
            <a:r>
              <a:rPr lang="en-GB" dirty="0"/>
              <a:t>the heart of America where </a:t>
            </a:r>
          </a:p>
          <a:p>
            <a:r>
              <a:rPr lang="en-GB" dirty="0"/>
              <a:t>all life seemed to live in </a:t>
            </a:r>
          </a:p>
          <a:p>
            <a:r>
              <a:rPr lang="en-GB" dirty="0"/>
              <a:t>harmony with its </a:t>
            </a:r>
          </a:p>
          <a:p>
            <a:r>
              <a:rPr lang="en-GB" dirty="0"/>
              <a:t>surroundings‘…However,</a:t>
            </a:r>
          </a:p>
          <a:p>
            <a:r>
              <a:rPr lang="en-GB" dirty="0"/>
              <a:t>pastoral peace rapidly gives </a:t>
            </a:r>
          </a:p>
          <a:p>
            <a:r>
              <a:rPr lang="en-GB" dirty="0"/>
              <a:t>way to catastrophic</a:t>
            </a:r>
          </a:p>
          <a:p>
            <a:r>
              <a:rPr lang="en-GB" dirty="0"/>
              <a:t>destruction" …</a:t>
            </a:r>
          </a:p>
        </p:txBody>
      </p:sp>
      <p:sp>
        <p:nvSpPr>
          <p:cNvPr id="6" name="TextBox 5"/>
          <p:cNvSpPr txBox="1"/>
          <p:nvPr/>
        </p:nvSpPr>
        <p:spPr>
          <a:xfrm>
            <a:off x="6019800" y="1676400"/>
            <a:ext cx="3208122" cy="3693319"/>
          </a:xfrm>
          <a:prstGeom prst="rect">
            <a:avLst/>
          </a:prstGeom>
          <a:noFill/>
        </p:spPr>
        <p:txBody>
          <a:bodyPr wrap="none" rtlCol="0">
            <a:spAutoFit/>
          </a:bodyPr>
          <a:lstStyle/>
          <a:p>
            <a:r>
              <a:rPr lang="en-GB" dirty="0"/>
              <a:t>“On the mornings that had once</a:t>
            </a:r>
          </a:p>
          <a:p>
            <a:r>
              <a:rPr lang="en-GB" dirty="0"/>
              <a:t>throbbed with the dawn chorus</a:t>
            </a:r>
          </a:p>
          <a:p>
            <a:r>
              <a:rPr lang="en-GB" dirty="0"/>
              <a:t>of robins, catbirds, doves, jays,</a:t>
            </a:r>
          </a:p>
          <a:p>
            <a:r>
              <a:rPr lang="en-GB" dirty="0"/>
              <a:t>wrens, and scores of other bird</a:t>
            </a:r>
          </a:p>
          <a:p>
            <a:r>
              <a:rPr lang="en-GB" dirty="0"/>
              <a:t>voices there was now no sound;</a:t>
            </a:r>
          </a:p>
          <a:p>
            <a:r>
              <a:rPr lang="en-GB" dirty="0"/>
              <a:t>only silence lay over the fields</a:t>
            </a:r>
          </a:p>
          <a:p>
            <a:r>
              <a:rPr lang="en-GB" dirty="0"/>
              <a:t>and woods and marsh.”</a:t>
            </a:r>
          </a:p>
          <a:p>
            <a:endParaRPr lang="en-GB" dirty="0"/>
          </a:p>
          <a:p>
            <a:r>
              <a:rPr lang="en-GB" dirty="0" err="1"/>
              <a:t>Garrard</a:t>
            </a:r>
            <a:r>
              <a:rPr lang="en-GB" dirty="0"/>
              <a:t> mentions that the </a:t>
            </a:r>
          </a:p>
          <a:p>
            <a:r>
              <a:rPr lang="en-GB" dirty="0"/>
              <a:t>“founding text of modern</a:t>
            </a:r>
          </a:p>
          <a:p>
            <a:r>
              <a:rPr lang="en-GB" dirty="0"/>
              <a:t>environmentalism…relies on the</a:t>
            </a:r>
          </a:p>
          <a:p>
            <a:r>
              <a:rPr lang="en-GB" dirty="0"/>
              <a:t>literary genres of </a:t>
            </a:r>
            <a:r>
              <a:rPr lang="en-GB" dirty="0" smtClean="0"/>
              <a:t>the pastoral </a:t>
            </a:r>
          </a:p>
          <a:p>
            <a:r>
              <a:rPr lang="en-GB" dirty="0" smtClean="0"/>
              <a:t>and  the apocalypse</a:t>
            </a:r>
            <a:r>
              <a:rPr lang="en-GB" dirty="0"/>
              <a:t>…” </a:t>
            </a:r>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2581545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Silent Spring</a:t>
            </a:r>
            <a:r>
              <a:rPr lang="en-US" dirty="0" smtClean="0"/>
              <a:t> &amp; </a:t>
            </a:r>
            <a:r>
              <a:rPr lang="en-US" dirty="0"/>
              <a:t>Keats’s 1819 Ballad</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‘La Belle Dame Sans Merci’ can ecocritically be read as a dystopic fairy-tale: the lady as the Earth and the Knight as the spoiler of ecology:</a:t>
            </a:r>
          </a:p>
          <a:p>
            <a:pPr marL="0" indent="0" fontAlgn="base">
              <a:buNone/>
            </a:pPr>
            <a:r>
              <a:rPr lang="en-GB" dirty="0"/>
              <a:t>          </a:t>
            </a:r>
          </a:p>
          <a:p>
            <a:pPr marL="0" indent="0" fontAlgn="base">
              <a:buNone/>
            </a:pPr>
            <a:r>
              <a:rPr lang="en-GB" dirty="0"/>
              <a:t>          O what can ail thee, knight-at-arms,</a:t>
            </a:r>
            <a:br>
              <a:rPr lang="en-GB" dirty="0"/>
            </a:br>
            <a:r>
              <a:rPr lang="en-GB" dirty="0"/>
              <a:t>          Alone and palely loitering?</a:t>
            </a:r>
            <a:br>
              <a:rPr lang="en-GB" dirty="0"/>
            </a:br>
            <a:r>
              <a:rPr lang="en-GB" dirty="0"/>
              <a:t>          The sedge has withered from the lake,</a:t>
            </a:r>
            <a:br>
              <a:rPr lang="en-GB" dirty="0"/>
            </a:br>
            <a:r>
              <a:rPr lang="en-GB" dirty="0"/>
              <a:t>           And </a:t>
            </a:r>
            <a:r>
              <a:rPr lang="en-GB" u="sng" dirty="0"/>
              <a:t>no birds sing</a:t>
            </a:r>
            <a:r>
              <a:rPr lang="en-GB" dirty="0"/>
              <a:t>.</a:t>
            </a:r>
          </a:p>
          <a:p>
            <a:pPr marL="0" indent="0" fontAlgn="base">
              <a:buNone/>
            </a:pPr>
            <a:endParaRPr lang="en-GB" sz="2400" dirty="0"/>
          </a:p>
          <a:p>
            <a:pPr marL="0" indent="0" fontAlgn="base">
              <a:buNone/>
            </a:pPr>
            <a:endParaRPr lang="en-GB" sz="2400" dirty="0"/>
          </a:p>
          <a:p>
            <a:pPr marL="0" indent="0" fontAlgn="base">
              <a:buNone/>
            </a:pPr>
            <a:r>
              <a:rPr lang="en-GB" sz="2400" dirty="0"/>
              <a:t>[according to https://blog.gardenwildlifedirect.co.uk/ at least 8 species of birds can be found in England during autumn and winter]</a:t>
            </a:r>
          </a:p>
          <a:p>
            <a:pPr marL="0" indent="0" algn="ctr">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1086393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the Pastoral…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0458211"/>
              </p:ext>
            </p:extLst>
          </p:nvPr>
        </p:nvGraphicFramePr>
        <p:xfrm>
          <a:off x="457200" y="1600200"/>
          <a:ext cx="8229600" cy="4754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fontAlgn="base"/>
                      <a:r>
                        <a:rPr lang="en-GB" sz="1700" b="0" i="0" kern="1200" dirty="0" smtClean="0">
                          <a:solidFill>
                            <a:schemeClr val="lt1"/>
                          </a:solidFill>
                          <a:effectLst/>
                          <a:latin typeface="+mn-lt"/>
                          <a:ea typeface="+mn-ea"/>
                          <a:cs typeface="+mn-cs"/>
                        </a:rPr>
                        <a:t>Come live with me and be my love,</a:t>
                      </a:r>
                      <a:br>
                        <a:rPr lang="en-GB" sz="1700" b="0" i="0" kern="1200" dirty="0" smtClean="0">
                          <a:solidFill>
                            <a:schemeClr val="lt1"/>
                          </a:solidFill>
                          <a:effectLst/>
                          <a:latin typeface="+mn-lt"/>
                          <a:ea typeface="+mn-ea"/>
                          <a:cs typeface="+mn-cs"/>
                        </a:rPr>
                      </a:br>
                      <a:r>
                        <a:rPr lang="en-GB" sz="1700" b="0" i="0" kern="1200" dirty="0" smtClean="0">
                          <a:solidFill>
                            <a:schemeClr val="lt1"/>
                          </a:solidFill>
                          <a:effectLst/>
                          <a:latin typeface="+mn-lt"/>
                          <a:ea typeface="+mn-ea"/>
                          <a:cs typeface="+mn-cs"/>
                        </a:rPr>
                        <a:t>And we will all the pleasures prove,</a:t>
                      </a:r>
                      <a:br>
                        <a:rPr lang="en-GB" sz="1700" b="0" i="0" kern="1200" dirty="0" smtClean="0">
                          <a:solidFill>
                            <a:schemeClr val="lt1"/>
                          </a:solidFill>
                          <a:effectLst/>
                          <a:latin typeface="+mn-lt"/>
                          <a:ea typeface="+mn-ea"/>
                          <a:cs typeface="+mn-cs"/>
                        </a:rPr>
                      </a:br>
                      <a:r>
                        <a:rPr lang="en-GB" sz="1700" b="0" i="0" kern="1200" dirty="0" smtClean="0">
                          <a:solidFill>
                            <a:schemeClr val="lt1"/>
                          </a:solidFill>
                          <a:effectLst/>
                          <a:latin typeface="+mn-lt"/>
                          <a:ea typeface="+mn-ea"/>
                          <a:cs typeface="+mn-cs"/>
                        </a:rPr>
                        <a:t>That Valleys, groves, hills, and fields,</a:t>
                      </a:r>
                      <a:br>
                        <a:rPr lang="en-GB" sz="1700" b="0" i="0" kern="1200" dirty="0" smtClean="0">
                          <a:solidFill>
                            <a:schemeClr val="lt1"/>
                          </a:solidFill>
                          <a:effectLst/>
                          <a:latin typeface="+mn-lt"/>
                          <a:ea typeface="+mn-ea"/>
                          <a:cs typeface="+mn-cs"/>
                        </a:rPr>
                      </a:br>
                      <a:r>
                        <a:rPr lang="en-GB" sz="1700" b="0" i="0" kern="1200" dirty="0" smtClean="0">
                          <a:solidFill>
                            <a:schemeClr val="lt1"/>
                          </a:solidFill>
                          <a:effectLst/>
                          <a:latin typeface="+mn-lt"/>
                          <a:ea typeface="+mn-ea"/>
                          <a:cs typeface="+mn-cs"/>
                        </a:rPr>
                        <a:t>Woods, or </a:t>
                      </a:r>
                      <a:r>
                        <a:rPr lang="en-GB" sz="1700" b="0" i="0" kern="1200" dirty="0" err="1" smtClean="0">
                          <a:solidFill>
                            <a:schemeClr val="lt1"/>
                          </a:solidFill>
                          <a:effectLst/>
                          <a:latin typeface="+mn-lt"/>
                          <a:ea typeface="+mn-ea"/>
                          <a:cs typeface="+mn-cs"/>
                        </a:rPr>
                        <a:t>steepy</a:t>
                      </a:r>
                      <a:r>
                        <a:rPr lang="en-GB" sz="1700" b="0" i="0" kern="1200" dirty="0" smtClean="0">
                          <a:solidFill>
                            <a:schemeClr val="lt1"/>
                          </a:solidFill>
                          <a:effectLst/>
                          <a:latin typeface="+mn-lt"/>
                          <a:ea typeface="+mn-ea"/>
                          <a:cs typeface="+mn-cs"/>
                        </a:rPr>
                        <a:t> mountain yields. …</a:t>
                      </a:r>
                    </a:p>
                    <a:p>
                      <a:pPr fontAlgn="base"/>
                      <a:endParaRPr lang="en-GB" sz="1700" b="0" i="0" kern="1200" dirty="0" smtClean="0">
                        <a:solidFill>
                          <a:schemeClr val="lt1"/>
                        </a:solidFill>
                        <a:effectLst/>
                        <a:latin typeface="+mn-lt"/>
                        <a:ea typeface="+mn-ea"/>
                        <a:cs typeface="+mn-cs"/>
                      </a:endParaRPr>
                    </a:p>
                    <a:p>
                      <a:pPr fontAlgn="base"/>
                      <a:r>
                        <a:rPr lang="en-GB" sz="1700" b="0" i="0" kern="1200" dirty="0" smtClean="0">
                          <a:solidFill>
                            <a:schemeClr val="lt1"/>
                          </a:solidFill>
                          <a:effectLst/>
                          <a:latin typeface="+mn-lt"/>
                          <a:ea typeface="+mn-ea"/>
                          <a:cs typeface="+mn-cs"/>
                        </a:rPr>
                        <a:t>And I will make thee beds of Roses</a:t>
                      </a:r>
                      <a:br>
                        <a:rPr lang="en-GB" sz="1700" b="0" i="0" kern="1200" dirty="0" smtClean="0">
                          <a:solidFill>
                            <a:schemeClr val="lt1"/>
                          </a:solidFill>
                          <a:effectLst/>
                          <a:latin typeface="+mn-lt"/>
                          <a:ea typeface="+mn-ea"/>
                          <a:cs typeface="+mn-cs"/>
                        </a:rPr>
                      </a:br>
                      <a:r>
                        <a:rPr lang="en-GB" sz="1700" b="0" i="0" kern="1200" dirty="0" smtClean="0">
                          <a:solidFill>
                            <a:schemeClr val="lt1"/>
                          </a:solidFill>
                          <a:effectLst/>
                          <a:latin typeface="+mn-lt"/>
                          <a:ea typeface="+mn-ea"/>
                          <a:cs typeface="+mn-cs"/>
                        </a:rPr>
                        <a:t>And a thousand fragrant posies,</a:t>
                      </a:r>
                      <a:br>
                        <a:rPr lang="en-GB" sz="1700" b="0" i="0" kern="1200" dirty="0" smtClean="0">
                          <a:solidFill>
                            <a:schemeClr val="lt1"/>
                          </a:solidFill>
                          <a:effectLst/>
                          <a:latin typeface="+mn-lt"/>
                          <a:ea typeface="+mn-ea"/>
                          <a:cs typeface="+mn-cs"/>
                        </a:rPr>
                      </a:br>
                      <a:r>
                        <a:rPr lang="en-GB" sz="1700" b="0" i="0" kern="1200" dirty="0" smtClean="0">
                          <a:solidFill>
                            <a:schemeClr val="lt1"/>
                          </a:solidFill>
                          <a:effectLst/>
                          <a:latin typeface="+mn-lt"/>
                          <a:ea typeface="+mn-ea"/>
                          <a:cs typeface="+mn-cs"/>
                        </a:rPr>
                        <a:t>A cap of flowers, and a kirtle</a:t>
                      </a:r>
                      <a:br>
                        <a:rPr lang="en-GB" sz="1700" b="0" i="0" kern="1200" dirty="0" smtClean="0">
                          <a:solidFill>
                            <a:schemeClr val="lt1"/>
                          </a:solidFill>
                          <a:effectLst/>
                          <a:latin typeface="+mn-lt"/>
                          <a:ea typeface="+mn-ea"/>
                          <a:cs typeface="+mn-cs"/>
                        </a:rPr>
                      </a:br>
                      <a:r>
                        <a:rPr lang="en-GB" sz="1700" b="0" i="0" kern="1200" dirty="0" smtClean="0">
                          <a:solidFill>
                            <a:schemeClr val="lt1"/>
                          </a:solidFill>
                          <a:effectLst/>
                          <a:latin typeface="+mn-lt"/>
                          <a:ea typeface="+mn-ea"/>
                          <a:cs typeface="+mn-cs"/>
                        </a:rPr>
                        <a:t>Embroidered all with leaves of Myrtle;</a:t>
                      </a:r>
                    </a:p>
                    <a:p>
                      <a:pPr fontAlgn="base"/>
                      <a:endParaRPr lang="en-GB" sz="1700" b="0" i="0" kern="1200" dirty="0" smtClean="0">
                        <a:solidFill>
                          <a:schemeClr val="lt1"/>
                        </a:solidFill>
                        <a:effectLst/>
                        <a:latin typeface="+mn-lt"/>
                        <a:ea typeface="+mn-ea"/>
                        <a:cs typeface="+mn-cs"/>
                      </a:endParaRPr>
                    </a:p>
                    <a:p>
                      <a:pPr fontAlgn="base"/>
                      <a:r>
                        <a:rPr lang="en-GB" sz="1700" b="0" i="0" kern="1200" dirty="0" smtClean="0">
                          <a:solidFill>
                            <a:schemeClr val="lt1"/>
                          </a:solidFill>
                          <a:effectLst/>
                          <a:latin typeface="+mn-lt"/>
                          <a:ea typeface="+mn-ea"/>
                          <a:cs typeface="+mn-cs"/>
                        </a:rPr>
                        <a:t>A gown made of the finest wool</a:t>
                      </a:r>
                    </a:p>
                    <a:p>
                      <a:pPr fontAlgn="base"/>
                      <a:r>
                        <a:rPr lang="en-GB" sz="1700" b="0" i="0" kern="1200" dirty="0" smtClean="0">
                          <a:solidFill>
                            <a:schemeClr val="lt1"/>
                          </a:solidFill>
                          <a:effectLst/>
                          <a:latin typeface="+mn-lt"/>
                          <a:ea typeface="+mn-ea"/>
                          <a:cs typeface="+mn-cs"/>
                        </a:rPr>
                        <a:t>Which from our pretty Lambs we pull;</a:t>
                      </a:r>
                    </a:p>
                    <a:p>
                      <a:pPr fontAlgn="base"/>
                      <a:r>
                        <a:rPr lang="en-GB" sz="1700" b="0" i="0" kern="1200" dirty="0" smtClean="0">
                          <a:solidFill>
                            <a:schemeClr val="lt1"/>
                          </a:solidFill>
                          <a:effectLst/>
                          <a:latin typeface="+mn-lt"/>
                          <a:ea typeface="+mn-ea"/>
                          <a:cs typeface="+mn-cs"/>
                        </a:rPr>
                        <a:t>Fair lined slippers for the cold,</a:t>
                      </a:r>
                    </a:p>
                    <a:p>
                      <a:pPr fontAlgn="base"/>
                      <a:r>
                        <a:rPr lang="en-GB" sz="1700" b="0" i="0" kern="1200" dirty="0" smtClean="0">
                          <a:solidFill>
                            <a:schemeClr val="lt1"/>
                          </a:solidFill>
                          <a:effectLst/>
                          <a:latin typeface="+mn-lt"/>
                          <a:ea typeface="+mn-ea"/>
                          <a:cs typeface="+mn-cs"/>
                        </a:rPr>
                        <a:t>With buckles of the purest gold;</a:t>
                      </a:r>
                    </a:p>
                    <a:p>
                      <a:pPr fontAlgn="base"/>
                      <a:endParaRPr lang="en-GB" sz="1700" b="0" i="0" kern="1200" dirty="0" smtClean="0">
                        <a:solidFill>
                          <a:schemeClr val="lt1"/>
                        </a:solidFill>
                        <a:effectLst/>
                        <a:latin typeface="+mn-lt"/>
                        <a:ea typeface="+mn-ea"/>
                        <a:cs typeface="+mn-cs"/>
                      </a:endParaRPr>
                    </a:p>
                    <a:p>
                      <a:pPr fontAlgn="base"/>
                      <a:r>
                        <a:rPr lang="en-GB" sz="1700" b="0" i="0" kern="1200" dirty="0" smtClean="0">
                          <a:solidFill>
                            <a:schemeClr val="lt1"/>
                          </a:solidFill>
                          <a:effectLst/>
                          <a:latin typeface="+mn-lt"/>
                          <a:ea typeface="+mn-ea"/>
                          <a:cs typeface="+mn-cs"/>
                        </a:rPr>
                        <a:t>The Shepherds’ Swains shall dance and sing</a:t>
                      </a:r>
                    </a:p>
                    <a:p>
                      <a:pPr fontAlgn="base"/>
                      <a:r>
                        <a:rPr lang="en-GB" sz="1700" b="0" i="0" kern="1200" dirty="0" smtClean="0">
                          <a:solidFill>
                            <a:schemeClr val="lt1"/>
                          </a:solidFill>
                          <a:effectLst/>
                          <a:latin typeface="+mn-lt"/>
                          <a:ea typeface="+mn-ea"/>
                          <a:cs typeface="+mn-cs"/>
                        </a:rPr>
                        <a:t>For thy delight each May-morning:</a:t>
                      </a:r>
                    </a:p>
                    <a:p>
                      <a:pPr fontAlgn="base"/>
                      <a:endParaRPr lang="en-GB" sz="1700" b="0" i="0" kern="1200" dirty="0" smtClean="0">
                        <a:solidFill>
                          <a:schemeClr val="lt1"/>
                        </a:solidFill>
                        <a:effectLst/>
                        <a:latin typeface="+mn-lt"/>
                        <a:ea typeface="+mn-ea"/>
                        <a:cs typeface="+mn-cs"/>
                      </a:endParaRPr>
                    </a:p>
                  </a:txBody>
                  <a:tcPr/>
                </a:tc>
                <a:tc>
                  <a:txBody>
                    <a:bodyPr/>
                    <a:lstStyle/>
                    <a:p>
                      <a:r>
                        <a:rPr lang="en-GB" dirty="0" smtClean="0"/>
                        <a:t>Dream of an idyllic rural life in harmony with Nature, away from the hustle-n-bustle</a:t>
                      </a:r>
                      <a:r>
                        <a:rPr lang="en-GB" baseline="0" dirty="0" smtClean="0"/>
                        <a:t> of the city (&amp; modernity), a life of leisure, mental peace and good health. </a:t>
                      </a:r>
                      <a:r>
                        <a:rPr lang="en-GB" dirty="0" smtClean="0"/>
                        <a:t> </a:t>
                      </a:r>
                    </a:p>
                    <a:p>
                      <a:r>
                        <a:rPr lang="en-GB" dirty="0" smtClean="0"/>
                        <a:t>BUT, an </a:t>
                      </a:r>
                      <a:r>
                        <a:rPr lang="en-GB" dirty="0" err="1" smtClean="0">
                          <a:solidFill>
                            <a:srgbClr val="FF0000"/>
                          </a:solidFill>
                        </a:rPr>
                        <a:t>ecocritical</a:t>
                      </a:r>
                      <a:r>
                        <a:rPr lang="en-GB" dirty="0" smtClean="0">
                          <a:solidFill>
                            <a:srgbClr val="FF0000"/>
                          </a:solidFill>
                        </a:rPr>
                        <a:t> reading</a:t>
                      </a:r>
                      <a:r>
                        <a:rPr lang="en-GB" dirty="0" smtClean="0"/>
                        <a:t> of this irretrievable paradise reveals :</a:t>
                      </a:r>
                    </a:p>
                    <a:p>
                      <a:endParaRPr lang="en-GB" dirty="0" smtClean="0"/>
                    </a:p>
                    <a:p>
                      <a:r>
                        <a:rPr lang="en-GB" dirty="0" smtClean="0"/>
                        <a:t>Possession and ownership of land</a:t>
                      </a:r>
                    </a:p>
                    <a:p>
                      <a:endParaRPr lang="en-GB" dirty="0" smtClean="0"/>
                    </a:p>
                    <a:p>
                      <a:r>
                        <a:rPr lang="en-GB" dirty="0" smtClean="0"/>
                        <a:t>Exploitation of natural resources</a:t>
                      </a:r>
                    </a:p>
                    <a:p>
                      <a:endParaRPr lang="en-GB" dirty="0" smtClean="0"/>
                    </a:p>
                    <a:p>
                      <a:r>
                        <a:rPr lang="en-GB" dirty="0" smtClean="0"/>
                        <a:t>Mining for precious metal</a:t>
                      </a:r>
                    </a:p>
                    <a:p>
                      <a:endParaRPr lang="en-GB" dirty="0" smtClean="0"/>
                    </a:p>
                    <a:p>
                      <a:r>
                        <a:rPr lang="en-GB" dirty="0" smtClean="0"/>
                        <a:t>Control over labouring people (both men and women)</a:t>
                      </a:r>
                    </a:p>
                    <a:p>
                      <a:endParaRPr lang="en-GB" dirty="0" smtClean="0"/>
                    </a:p>
                    <a:p>
                      <a:r>
                        <a:rPr lang="en-GB" dirty="0" smtClean="0"/>
                        <a:t>Subject position of Man</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3432363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Charge Against </a:t>
            </a:r>
            <a:r>
              <a:rPr lang="en-GB" dirty="0" smtClean="0"/>
              <a:t>the Romantics</a:t>
            </a:r>
            <a:endParaRPr lang="en-US" dirty="0"/>
          </a:p>
        </p:txBody>
      </p:sp>
      <p:sp>
        <p:nvSpPr>
          <p:cNvPr id="3" name="Content Placeholder 2"/>
          <p:cNvSpPr>
            <a:spLocks noGrp="1"/>
          </p:cNvSpPr>
          <p:nvPr>
            <p:ph idx="1"/>
          </p:nvPr>
        </p:nvSpPr>
        <p:spPr>
          <a:xfrm>
            <a:off x="457200" y="1447800"/>
            <a:ext cx="8229600" cy="4648200"/>
          </a:xfrm>
        </p:spPr>
        <p:txBody>
          <a:bodyPr>
            <a:normAutofit fontScale="92500" lnSpcReduction="20000"/>
          </a:bodyPr>
          <a:lstStyle/>
          <a:p>
            <a:r>
              <a:rPr lang="en-US" dirty="0" smtClean="0"/>
              <a:t>Although, the Romantic writer </a:t>
            </a:r>
            <a:r>
              <a:rPr lang="en-GB" dirty="0" smtClean="0"/>
              <a:t>inherently </a:t>
            </a:r>
            <a:r>
              <a:rPr lang="en-GB" dirty="0"/>
              <a:t>sympathizes with the have nots: </a:t>
            </a:r>
          </a:p>
          <a:p>
            <a:pPr marL="0" indent="0">
              <a:buNone/>
            </a:pPr>
            <a:r>
              <a:rPr lang="en-GB" dirty="0"/>
              <a:t>[the beggars, the homeless, </a:t>
            </a:r>
            <a:r>
              <a:rPr lang="en-GB" dirty="0" smtClean="0"/>
              <a:t>the hermit, wounded </a:t>
            </a:r>
            <a:r>
              <a:rPr lang="en-GB" dirty="0"/>
              <a:t>demobbed soldiers, peasants (men and women), leech gatherers… Wordsworth]</a:t>
            </a:r>
          </a:p>
          <a:p>
            <a:pPr marL="0" indent="0">
              <a:buNone/>
            </a:pPr>
            <a:r>
              <a:rPr lang="en-GB" dirty="0" smtClean="0"/>
              <a:t>[</a:t>
            </a:r>
            <a:r>
              <a:rPr lang="en-GB" dirty="0"/>
              <a:t>the deprived working class as in ‘The Masque of Anarchy’; and women in </a:t>
            </a:r>
            <a:r>
              <a:rPr lang="en-GB" i="1" dirty="0"/>
              <a:t>The Cenci</a:t>
            </a:r>
            <a:r>
              <a:rPr lang="en-GB" dirty="0" smtClean="0"/>
              <a:t>]</a:t>
            </a:r>
            <a:endParaRPr lang="en-GB" dirty="0"/>
          </a:p>
          <a:p>
            <a:r>
              <a:rPr lang="en-GB" dirty="0"/>
              <a:t>BUT, Romantic poetry is also accused of </a:t>
            </a:r>
            <a:r>
              <a:rPr lang="en-GB" dirty="0">
                <a:solidFill>
                  <a:srgbClr val="FF0000"/>
                </a:solidFill>
              </a:rPr>
              <a:t>aestheticizing Nature</a:t>
            </a:r>
            <a:r>
              <a:rPr lang="en-GB" dirty="0"/>
              <a:t>, and writing about it metaphorically, whereas…   </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258502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Ecocriticism</a:t>
            </a:r>
            <a:endParaRPr lang="en-US" dirty="0"/>
          </a:p>
        </p:txBody>
      </p:sp>
      <p:sp>
        <p:nvSpPr>
          <p:cNvPr id="3" name="Content Placeholder 2"/>
          <p:cNvSpPr>
            <a:spLocks noGrp="1"/>
          </p:cNvSpPr>
          <p:nvPr>
            <p:ph idx="1"/>
          </p:nvPr>
        </p:nvSpPr>
        <p:spPr/>
        <p:txBody>
          <a:bodyPr>
            <a:normAutofit fontScale="92500"/>
          </a:bodyPr>
          <a:lstStyle/>
          <a:p>
            <a:r>
              <a:rPr lang="en-GB" dirty="0"/>
              <a:t>A literal reading of a literary text, a </a:t>
            </a:r>
            <a:r>
              <a:rPr lang="en-GB" dirty="0">
                <a:solidFill>
                  <a:srgbClr val="FF0000"/>
                </a:solidFill>
              </a:rPr>
              <a:t>concept promoted by Jonathan Bate</a:t>
            </a:r>
            <a:r>
              <a:rPr lang="en-GB" dirty="0"/>
              <a:t>, demands for example that birds mentioned in Romantic poems ought to be seen first and foremost as </a:t>
            </a:r>
            <a:r>
              <a:rPr lang="en-GB" dirty="0">
                <a:solidFill>
                  <a:srgbClr val="FF0000"/>
                </a:solidFill>
              </a:rPr>
              <a:t>real birds instead of metaphors</a:t>
            </a:r>
            <a:r>
              <a:rPr lang="en-GB" dirty="0" smtClean="0"/>
              <a:t>.</a:t>
            </a:r>
          </a:p>
          <a:p>
            <a:r>
              <a:rPr lang="en-GB" dirty="0" smtClean="0"/>
              <a:t>Tension between creative and prescriptive-didactic modes of criticism. Ecocriticism </a:t>
            </a:r>
            <a:r>
              <a:rPr lang="en-GB" dirty="0"/>
              <a:t>seems </a:t>
            </a:r>
            <a:r>
              <a:rPr lang="en-GB" dirty="0" smtClean="0"/>
              <a:t>removed </a:t>
            </a:r>
            <a:r>
              <a:rPr lang="en-GB" dirty="0"/>
              <a:t>from literature itself because it seems to prefer activist writing instead of literary.</a:t>
            </a:r>
            <a:endParaRPr lang="en-GB" dirty="0" smtClean="0"/>
          </a:p>
          <a:p>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305183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a:t>The civilizational paradox is that </a:t>
            </a:r>
            <a:r>
              <a:rPr lang="en-US" i="1" dirty="0"/>
              <a:t>civilization</a:t>
            </a:r>
            <a:r>
              <a:rPr lang="en-US" dirty="0"/>
              <a:t> demands furthering of the human race and culture, whereas </a:t>
            </a:r>
            <a:r>
              <a:rPr lang="en-US" i="1" dirty="0"/>
              <a:t>civility</a:t>
            </a:r>
            <a:r>
              <a:rPr lang="en-US" dirty="0"/>
              <a:t> demands thoughtfulness and attention to other species inhabiting around us.</a:t>
            </a:r>
          </a:p>
          <a:p>
            <a:r>
              <a:rPr lang="en-US" dirty="0"/>
              <a:t>Literature – like other arts – raises our civility quotient whereas criticism (including ecocriticism), always secondary to literature, but possessing an ideational </a:t>
            </a:r>
            <a:r>
              <a:rPr lang="en-US" dirty="0" err="1"/>
              <a:t>rigour</a:t>
            </a:r>
            <a:r>
              <a:rPr lang="en-US" dirty="0"/>
              <a:t>  enhances our (eco)consciousness and prompts us to take action</a:t>
            </a:r>
            <a:r>
              <a:rPr lang="en-US" dirty="0" smtClean="0"/>
              <a:t>. </a:t>
            </a:r>
          </a:p>
          <a:p>
            <a:r>
              <a:rPr lang="en-US" dirty="0" smtClean="0"/>
              <a:t>For Richard </a:t>
            </a:r>
            <a:r>
              <a:rPr lang="en-US" dirty="0" err="1" smtClean="0"/>
              <a:t>Kerridge</a:t>
            </a:r>
            <a:r>
              <a:rPr lang="en-US" dirty="0" smtClean="0"/>
              <a:t>, a starting word can be ‘care’ which “encompasses feeling (“care about”) and action (“take care of”)” and thus can be both personal and collective. [Garrard 2014, p. 365]  </a:t>
            </a:r>
            <a:endParaRPr lang="en-US" dirty="0"/>
          </a:p>
          <a:p>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782864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strike="sngStrike" dirty="0" smtClean="0"/>
              <a:t>Sum</a:t>
            </a:r>
            <a:r>
              <a:rPr lang="en-US" dirty="0" smtClean="0"/>
              <a:t> Open Up…</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Proximity and divergences between the discourses of Postcolonialism and Ecocriticism.</a:t>
            </a:r>
          </a:p>
          <a:p>
            <a:r>
              <a:rPr lang="en-US" dirty="0" smtClean="0"/>
              <a:t>Certain ecocritical terms like Cornucopia, Deep Ecology, Holocene, Anthropocene …</a:t>
            </a:r>
          </a:p>
          <a:p>
            <a:r>
              <a:rPr lang="en-US" dirty="0" smtClean="0"/>
              <a:t>An academic’s resolve to include Ecocriticism in the literary-critical curriculum</a:t>
            </a:r>
            <a:r>
              <a:rPr lang="en-US" dirty="0" smtClean="0"/>
              <a:t>.</a:t>
            </a:r>
          </a:p>
          <a:p>
            <a:r>
              <a:rPr lang="en-GB" dirty="0" smtClean="0"/>
              <a:t>Sharing the problems – as a teacher – of framing a pedagogy that blends Postcolonialism and Ecocriticism.</a:t>
            </a:r>
            <a:endParaRPr lang="en-US" dirty="0" smtClean="0"/>
          </a:p>
          <a:p>
            <a:r>
              <a:rPr lang="en-US" dirty="0" smtClean="0"/>
              <a:t>Sharing </a:t>
            </a:r>
            <a:r>
              <a:rPr lang="en-US" dirty="0" smtClean="0"/>
              <a:t>of some basic reading materials</a:t>
            </a:r>
            <a:r>
              <a:rPr lang="en-US" dirty="0" smtClean="0"/>
              <a:t>. For example…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413511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3058135"/>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000" dirty="0" smtClean="0"/>
                        <a:t>Colonizing (a territory of the earth)</a:t>
                      </a:r>
                      <a:endParaRPr lang="en-US" sz="2000" dirty="0"/>
                    </a:p>
                  </a:txBody>
                  <a:tcPr/>
                </a:tc>
                <a:tc>
                  <a:txBody>
                    <a:bodyPr/>
                    <a:lstStyle/>
                    <a:p>
                      <a:pPr algn="ctr"/>
                      <a:r>
                        <a:rPr lang="en-US" sz="2000" dirty="0" smtClean="0"/>
                        <a:t>Colonizing the entire Earth </a:t>
                      </a:r>
                    </a:p>
                    <a:p>
                      <a:pPr algn="ctr"/>
                      <a:r>
                        <a:rPr lang="en-US" sz="2000" dirty="0" smtClean="0"/>
                        <a:t>(and the Space)</a:t>
                      </a:r>
                      <a:endParaRPr lang="en-US" sz="2000" dirty="0"/>
                    </a:p>
                  </a:txBody>
                  <a:tcPr/>
                </a:tc>
              </a:tr>
              <a:tr h="370840">
                <a:tc>
                  <a:txBody>
                    <a:bodyPr/>
                    <a:lstStyle/>
                    <a:p>
                      <a:r>
                        <a:rPr lang="en-US" sz="2000" dirty="0" smtClean="0"/>
                        <a:t>1. On the colonized</a:t>
                      </a:r>
                    </a:p>
                    <a:p>
                      <a:r>
                        <a:rPr lang="en-US" sz="2000" dirty="0" smtClean="0"/>
                        <a:t>2. Clear colonizer-colonized hierarchy </a:t>
                      </a:r>
                    </a:p>
                    <a:p>
                      <a:r>
                        <a:rPr lang="en-US" sz="2000" dirty="0" smtClean="0"/>
                        <a:t>3. Postcolonial discourse considers</a:t>
                      </a:r>
                      <a:r>
                        <a:rPr lang="en-US" sz="2000" baseline="0" dirty="0" smtClean="0"/>
                        <a:t> the political, economic and cultural ramifications</a:t>
                      </a:r>
                    </a:p>
                    <a:p>
                      <a:r>
                        <a:rPr lang="en-US" sz="2000" baseline="0" dirty="0" smtClean="0"/>
                        <a:t>4. The non-humans do not figure much</a:t>
                      </a:r>
                    </a:p>
                    <a:p>
                      <a:r>
                        <a:rPr lang="en-US" sz="2000" baseline="0" dirty="0" smtClean="0"/>
                        <a:t>5. Utility of the colonized world and the ensuing profit for the colonizer is predominant in this hierarchy</a:t>
                      </a:r>
                      <a:endParaRPr lang="en-US" sz="2000" dirty="0"/>
                    </a:p>
                  </a:txBody>
                  <a:tcPr/>
                </a:tc>
                <a:tc>
                  <a:txBody>
                    <a:bodyPr/>
                    <a:lstStyle/>
                    <a:p>
                      <a:r>
                        <a:rPr lang="en-US" sz="2000" dirty="0" smtClean="0"/>
                        <a:t>1. Although the political, economic and cultural divisions</a:t>
                      </a:r>
                      <a:r>
                        <a:rPr lang="en-US" sz="2000" baseline="0" dirty="0" smtClean="0"/>
                        <a:t> like the North-South, or the First World-Third World are made, the affected, ultimately, is all humanity AND other species</a:t>
                      </a:r>
                    </a:p>
                    <a:p>
                      <a:r>
                        <a:rPr lang="en-US" sz="2000" baseline="0" dirty="0" smtClean="0"/>
                        <a:t>2. As environmentalists and deep ecologists opine: environmentalism is not to save the earth, it is </a:t>
                      </a:r>
                      <a:r>
                        <a:rPr lang="en-US" sz="2000" i="1" baseline="0" dirty="0" smtClean="0"/>
                        <a:t>to save ourselves</a:t>
                      </a:r>
                      <a:endParaRPr lang="en-US" sz="2000" baseline="0" dirty="0" smtClean="0"/>
                    </a:p>
                    <a:p>
                      <a:r>
                        <a:rPr lang="en-US" sz="2000" baseline="0" dirty="0" smtClean="0"/>
                        <a:t>3. All species are valued</a:t>
                      </a:r>
                    </a:p>
                    <a:p>
                      <a:r>
                        <a:rPr lang="en-US" sz="2000" baseline="0" dirty="0" smtClean="0"/>
                        <a:t> </a:t>
                      </a:r>
                      <a:endParaRPr lang="en-US" sz="2000" dirty="0"/>
                    </a:p>
                  </a:txBody>
                  <a:tcPr/>
                </a:tc>
              </a:tr>
            </a:tbl>
          </a:graphicData>
        </a:graphic>
      </p:graphicFrame>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154718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Garrard’s</a:t>
            </a:r>
            <a:r>
              <a:rPr lang="en-GB" dirty="0" smtClean="0"/>
              <a:t> Edited Book (2014)</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8820" y="1600200"/>
            <a:ext cx="31663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828800"/>
            <a:ext cx="2990613" cy="4801314"/>
          </a:xfrm>
          <a:prstGeom prst="rect">
            <a:avLst/>
          </a:prstGeom>
          <a:noFill/>
        </p:spPr>
        <p:txBody>
          <a:bodyPr wrap="square" rtlCol="0">
            <a:spAutoFit/>
          </a:bodyPr>
          <a:lstStyle/>
          <a:p>
            <a:r>
              <a:rPr lang="en-GB" dirty="0" smtClean="0"/>
              <a:t>Comprehensive collection </a:t>
            </a:r>
          </a:p>
          <a:p>
            <a:r>
              <a:rPr lang="en-GB" dirty="0" smtClean="0"/>
              <a:t>of more than 30 essays</a:t>
            </a:r>
          </a:p>
          <a:p>
            <a:r>
              <a:rPr lang="en-GB" dirty="0" smtClean="0"/>
              <a:t>grouped under the sub-</a:t>
            </a:r>
          </a:p>
          <a:p>
            <a:r>
              <a:rPr lang="en-GB" dirty="0" smtClean="0"/>
              <a:t>headings: History, Theory,</a:t>
            </a:r>
          </a:p>
          <a:p>
            <a:r>
              <a:rPr lang="en-GB" dirty="0" smtClean="0"/>
              <a:t>Genre and perspectives </a:t>
            </a:r>
          </a:p>
          <a:p>
            <a:r>
              <a:rPr lang="en-GB" dirty="0" smtClean="0"/>
              <a:t>from various countries.</a:t>
            </a:r>
          </a:p>
          <a:p>
            <a:r>
              <a:rPr lang="en-GB" dirty="0" smtClean="0"/>
              <a:t>Here, in an essay “The</a:t>
            </a:r>
          </a:p>
          <a:p>
            <a:r>
              <a:rPr lang="en-GB" dirty="0" smtClean="0"/>
              <a:t>Contemporary English</a:t>
            </a:r>
          </a:p>
          <a:p>
            <a:r>
              <a:rPr lang="en-GB" dirty="0" smtClean="0"/>
              <a:t>Novel and Its Challenges</a:t>
            </a:r>
          </a:p>
          <a:p>
            <a:r>
              <a:rPr lang="en-GB" dirty="0" smtClean="0"/>
              <a:t>to Ecocriticism” the author</a:t>
            </a:r>
          </a:p>
          <a:p>
            <a:r>
              <a:rPr lang="en-GB" dirty="0" smtClean="0"/>
              <a:t>Astrid </a:t>
            </a:r>
            <a:r>
              <a:rPr lang="en-GB" dirty="0" err="1" smtClean="0"/>
              <a:t>Bracke</a:t>
            </a:r>
            <a:r>
              <a:rPr lang="en-GB" dirty="0" smtClean="0"/>
              <a:t> observes </a:t>
            </a:r>
          </a:p>
          <a:p>
            <a:r>
              <a:rPr lang="en-GB" dirty="0" smtClean="0"/>
              <a:t>that although contemporary</a:t>
            </a:r>
          </a:p>
          <a:p>
            <a:r>
              <a:rPr lang="en-GB" dirty="0" smtClean="0"/>
              <a:t>English fiction defied ecocritical analysis – because of being too anthropocentric, or experimental, or, simply, too little concerned with…  </a:t>
            </a:r>
            <a:endParaRPr lang="en-US" dirty="0"/>
          </a:p>
        </p:txBody>
      </p:sp>
      <p:sp>
        <p:nvSpPr>
          <p:cNvPr id="7" name="TextBox 6"/>
          <p:cNvSpPr txBox="1"/>
          <p:nvPr/>
        </p:nvSpPr>
        <p:spPr>
          <a:xfrm>
            <a:off x="6248400" y="1828800"/>
            <a:ext cx="3011594" cy="2862322"/>
          </a:xfrm>
          <a:prstGeom prst="rect">
            <a:avLst/>
          </a:prstGeom>
          <a:noFill/>
        </p:spPr>
        <p:txBody>
          <a:bodyPr wrap="none" rtlCol="0">
            <a:spAutoFit/>
          </a:bodyPr>
          <a:lstStyle/>
          <a:p>
            <a:r>
              <a:rPr lang="en-GB" dirty="0" smtClean="0"/>
              <a:t>…nature – a work need not </a:t>
            </a:r>
          </a:p>
          <a:p>
            <a:r>
              <a:rPr lang="en-GB" dirty="0" smtClean="0"/>
              <a:t>be overtly ‘environmental(</a:t>
            </a:r>
            <a:r>
              <a:rPr lang="en-GB" dirty="0" err="1" smtClean="0"/>
              <a:t>ist</a:t>
            </a:r>
            <a:r>
              <a:rPr lang="en-GB" dirty="0" smtClean="0"/>
              <a:t>)’</a:t>
            </a:r>
          </a:p>
          <a:p>
            <a:r>
              <a:rPr lang="en-GB" dirty="0"/>
              <a:t>t</a:t>
            </a:r>
            <a:r>
              <a:rPr lang="en-GB" dirty="0" smtClean="0"/>
              <a:t>o merit an ecocritical </a:t>
            </a:r>
          </a:p>
          <a:p>
            <a:r>
              <a:rPr lang="en-GB" dirty="0" smtClean="0"/>
              <a:t>reading. </a:t>
            </a:r>
          </a:p>
          <a:p>
            <a:r>
              <a:rPr lang="en-GB" dirty="0" smtClean="0"/>
              <a:t>There’s an interesting analysis</a:t>
            </a:r>
          </a:p>
          <a:p>
            <a:r>
              <a:rPr lang="en-GB" dirty="0" smtClean="0"/>
              <a:t>of a 21</a:t>
            </a:r>
            <a:r>
              <a:rPr lang="en-GB" baseline="30000" dirty="0" smtClean="0"/>
              <a:t>st</a:t>
            </a:r>
            <a:r>
              <a:rPr lang="en-GB" dirty="0" smtClean="0"/>
              <a:t> c debut work </a:t>
            </a:r>
            <a:r>
              <a:rPr lang="en-GB" i="1" dirty="0" smtClean="0"/>
              <a:t>If </a:t>
            </a:r>
          </a:p>
          <a:p>
            <a:r>
              <a:rPr lang="en-GB" i="1" dirty="0" smtClean="0"/>
              <a:t>Nobody Speaks of Remarkable</a:t>
            </a:r>
          </a:p>
          <a:p>
            <a:r>
              <a:rPr lang="en-GB" i="1" dirty="0" smtClean="0"/>
              <a:t>Things</a:t>
            </a:r>
            <a:r>
              <a:rPr lang="en-GB" dirty="0" smtClean="0"/>
              <a:t> by Jon McGregor from</a:t>
            </a:r>
          </a:p>
          <a:p>
            <a:r>
              <a:rPr lang="en-GB" dirty="0"/>
              <a:t>t</a:t>
            </a:r>
            <a:r>
              <a:rPr lang="en-GB" dirty="0" smtClean="0"/>
              <a:t>he perspective of ecocritical</a:t>
            </a:r>
          </a:p>
          <a:p>
            <a:r>
              <a:rPr lang="en-GB" dirty="0" smtClean="0"/>
              <a:t>reading of an urban novel.  </a:t>
            </a:r>
            <a:endParaRPr lang="en-US" dirty="0"/>
          </a:p>
        </p:txBody>
      </p:sp>
    </p:spTree>
    <p:extLst>
      <p:ext uri="{BB962C8B-B14F-4D97-AF65-F5344CB8AC3E}">
        <p14:creationId xmlns:p14="http://schemas.microsoft.com/office/powerpoint/2010/main" val="2463629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Aesthetic &amp; Activist Strands</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0422" y="1600200"/>
            <a:ext cx="2943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600200"/>
            <a:ext cx="2994653" cy="4247317"/>
          </a:xfrm>
          <a:prstGeom prst="rect">
            <a:avLst/>
          </a:prstGeom>
          <a:noFill/>
        </p:spPr>
        <p:txBody>
          <a:bodyPr wrap="square" rtlCol="0">
            <a:spAutoFit/>
          </a:bodyPr>
          <a:lstStyle/>
          <a:p>
            <a:r>
              <a:rPr lang="en-GB" dirty="0" smtClean="0"/>
              <a:t>Citing Lawrence Buell’s </a:t>
            </a:r>
          </a:p>
          <a:p>
            <a:r>
              <a:rPr lang="en-GB" dirty="0" smtClean="0"/>
              <a:t>observation that “criticism</a:t>
            </a:r>
          </a:p>
          <a:p>
            <a:r>
              <a:rPr lang="en-GB" dirty="0" smtClean="0"/>
              <a:t>worthy of its name arises</a:t>
            </a:r>
          </a:p>
          <a:p>
            <a:r>
              <a:rPr lang="en-GB" dirty="0" smtClean="0"/>
              <a:t>from commitments deeper</a:t>
            </a:r>
          </a:p>
          <a:p>
            <a:r>
              <a:rPr lang="en-GB" dirty="0" smtClean="0"/>
              <a:t>than professionalism,” this </a:t>
            </a:r>
          </a:p>
          <a:p>
            <a:r>
              <a:rPr lang="en-GB" dirty="0" smtClean="0"/>
              <a:t>interesting text (2010) </a:t>
            </a:r>
          </a:p>
          <a:p>
            <a:r>
              <a:rPr lang="en-GB" dirty="0" smtClean="0"/>
              <a:t>takes a balanced view of the</a:t>
            </a:r>
          </a:p>
          <a:p>
            <a:r>
              <a:rPr lang="en-GB" dirty="0" smtClean="0"/>
              <a:t>literary merits of a text, the </a:t>
            </a:r>
          </a:p>
          <a:p>
            <a:r>
              <a:rPr lang="en-GB" dirty="0"/>
              <a:t>i</a:t>
            </a:r>
            <a:r>
              <a:rPr lang="en-GB" dirty="0" smtClean="0"/>
              <a:t>ssues it advocates and  the </a:t>
            </a:r>
          </a:p>
          <a:p>
            <a:r>
              <a:rPr lang="en-GB" dirty="0" smtClean="0"/>
              <a:t>activism it indicates. Works by</a:t>
            </a:r>
          </a:p>
          <a:p>
            <a:r>
              <a:rPr lang="en-GB" dirty="0" smtClean="0"/>
              <a:t>famous authors like </a:t>
            </a:r>
            <a:r>
              <a:rPr lang="en-GB" dirty="0" err="1" smtClean="0"/>
              <a:t>Amitav</a:t>
            </a:r>
            <a:r>
              <a:rPr lang="en-GB" dirty="0" smtClean="0"/>
              <a:t> Ghosh, Yann Martel, J.M. Coetzee and Chinua Achebe are discussed along with relatively lesser known ones.</a:t>
            </a:r>
            <a:endParaRPr lang="en-US" dirty="0"/>
          </a:p>
        </p:txBody>
      </p:sp>
      <p:sp>
        <p:nvSpPr>
          <p:cNvPr id="7" name="TextBox 6"/>
          <p:cNvSpPr txBox="1"/>
          <p:nvPr/>
        </p:nvSpPr>
        <p:spPr>
          <a:xfrm>
            <a:off x="6172200" y="1600200"/>
            <a:ext cx="3076227" cy="2585323"/>
          </a:xfrm>
          <a:prstGeom prst="rect">
            <a:avLst/>
          </a:prstGeom>
          <a:noFill/>
        </p:spPr>
        <p:txBody>
          <a:bodyPr wrap="none" rtlCol="0">
            <a:spAutoFit/>
          </a:bodyPr>
          <a:lstStyle/>
          <a:p>
            <a:r>
              <a:rPr lang="en-GB" dirty="0" smtClean="0"/>
              <a:t>The dilemma of the newly </a:t>
            </a:r>
          </a:p>
          <a:p>
            <a:r>
              <a:rPr lang="en-GB" dirty="0" smtClean="0"/>
              <a:t>independent nations: of </a:t>
            </a:r>
          </a:p>
          <a:p>
            <a:r>
              <a:rPr lang="en-GB" dirty="0"/>
              <a:t>m</a:t>
            </a:r>
            <a:r>
              <a:rPr lang="en-GB" dirty="0" smtClean="0"/>
              <a:t>anaging economy, and </a:t>
            </a:r>
          </a:p>
          <a:p>
            <a:r>
              <a:rPr lang="en-GB" dirty="0"/>
              <a:t>e</a:t>
            </a:r>
            <a:r>
              <a:rPr lang="en-GB" dirty="0" smtClean="0"/>
              <a:t>cology – problems inherited </a:t>
            </a:r>
          </a:p>
          <a:p>
            <a:r>
              <a:rPr lang="en-GB" dirty="0"/>
              <a:t>f</a:t>
            </a:r>
            <a:r>
              <a:rPr lang="en-GB" dirty="0" smtClean="0"/>
              <a:t>rom their colonial masters – is</a:t>
            </a:r>
          </a:p>
          <a:p>
            <a:r>
              <a:rPr lang="en-GB" dirty="0" smtClean="0"/>
              <a:t>well discussed.</a:t>
            </a:r>
          </a:p>
          <a:p>
            <a:r>
              <a:rPr lang="en-GB" dirty="0" smtClean="0"/>
              <a:t>So are interesting topics like </a:t>
            </a:r>
          </a:p>
          <a:p>
            <a:r>
              <a:rPr lang="en-GB" dirty="0"/>
              <a:t>t</a:t>
            </a:r>
            <a:r>
              <a:rPr lang="en-GB" dirty="0" smtClean="0"/>
              <a:t>he pros and cons of </a:t>
            </a:r>
          </a:p>
          <a:p>
            <a:r>
              <a:rPr lang="en-GB" dirty="0" smtClean="0"/>
              <a:t>vegetarianism.  </a:t>
            </a:r>
            <a:endParaRPr lang="en-US" dirty="0"/>
          </a:p>
        </p:txBody>
      </p:sp>
    </p:spTree>
    <p:extLst>
      <p:ext uri="{BB962C8B-B14F-4D97-AF65-F5344CB8AC3E}">
        <p14:creationId xmlns:p14="http://schemas.microsoft.com/office/powerpoint/2010/main" val="317690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Pause Then…</a:t>
            </a:r>
            <a:endParaRPr lang="en-US" dirty="0"/>
          </a:p>
        </p:txBody>
      </p:sp>
      <p:sp>
        <p:nvSpPr>
          <p:cNvPr id="3" name="Content Placeholder 2"/>
          <p:cNvSpPr>
            <a:spLocks noGrp="1"/>
          </p:cNvSpPr>
          <p:nvPr>
            <p:ph idx="1"/>
          </p:nvPr>
        </p:nvSpPr>
        <p:spPr/>
        <p:txBody>
          <a:bodyPr>
            <a:normAutofit fontScale="85000" lnSpcReduction="20000"/>
          </a:bodyPr>
          <a:lstStyle/>
          <a:p>
            <a:r>
              <a:rPr lang="en-GB" dirty="0"/>
              <a:t>In </a:t>
            </a:r>
            <a:r>
              <a:rPr lang="en-GB" i="1" dirty="0"/>
              <a:t>Three Guineas</a:t>
            </a:r>
            <a:r>
              <a:rPr lang="en-GB" dirty="0"/>
              <a:t> Virginia Woolf  says that as a woman she neither has nor wants a country but seeks the whole world as her dwelling place. Now, Woolf’s emphasis is – like all Modernists – more cultural than natural but it certainly makes </a:t>
            </a:r>
            <a:r>
              <a:rPr lang="en-GB" dirty="0" smtClean="0"/>
              <a:t>one think of:</a:t>
            </a:r>
          </a:p>
          <a:p>
            <a:pPr marL="514350" indent="-514350">
              <a:buAutoNum type="alphaLcParenR"/>
            </a:pPr>
            <a:r>
              <a:rPr lang="en-GB" dirty="0" smtClean="0"/>
              <a:t>women’s issues</a:t>
            </a:r>
          </a:p>
          <a:p>
            <a:pPr marL="514350" indent="-514350">
              <a:buAutoNum type="alphaLcParenR"/>
            </a:pPr>
            <a:r>
              <a:rPr lang="en-GB" dirty="0" smtClean="0"/>
              <a:t>issues of the anthropocene (War)</a:t>
            </a:r>
          </a:p>
          <a:p>
            <a:pPr marL="514350" indent="-514350">
              <a:buAutoNum type="alphaLcParenR"/>
            </a:pPr>
            <a:r>
              <a:rPr lang="en-GB" dirty="0" smtClean="0"/>
              <a:t>typically male proclivity to colonize, and cry for war</a:t>
            </a:r>
          </a:p>
          <a:p>
            <a:pPr marL="514350" indent="-514350">
              <a:buAutoNum type="alphaLcParenR"/>
            </a:pPr>
            <a:r>
              <a:rPr lang="en-GB" dirty="0" smtClean="0"/>
              <a:t>philosophical issues of this earth being the only dwelling place for us (Heidegger)</a:t>
            </a:r>
          </a:p>
          <a:p>
            <a:pPr marL="514350" indent="-514350">
              <a:buAutoNum type="alphaLcParenR"/>
            </a:pPr>
            <a:r>
              <a:rPr lang="en-GB" dirty="0" smtClean="0"/>
              <a:t>the judiciousness of ‘eating well’ (Derrida) – or using resources with care and concern </a:t>
            </a:r>
            <a:r>
              <a:rPr lang="en-GB" smtClean="0"/>
              <a:t>for others… </a:t>
            </a:r>
            <a:endParaRPr lang="en-US"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66296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Arne </a:t>
            </a:r>
            <a:r>
              <a:rPr lang="en-US" dirty="0" err="1"/>
              <a:t>Naess</a:t>
            </a:r>
            <a:r>
              <a:rPr lang="en-US" dirty="0"/>
              <a:t> (1912-2009)</a:t>
            </a:r>
          </a:p>
        </p:txBody>
      </p:sp>
      <p:sp>
        <p:nvSpPr>
          <p:cNvPr id="3" name="Content Placeholder 2"/>
          <p:cNvSpPr>
            <a:spLocks noGrp="1"/>
          </p:cNvSpPr>
          <p:nvPr>
            <p:ph idx="1"/>
          </p:nvPr>
        </p:nvSpPr>
        <p:spPr>
          <a:xfrm>
            <a:off x="457200" y="1447801"/>
            <a:ext cx="8229600" cy="4648200"/>
          </a:xfrm>
        </p:spPr>
        <p:txBody>
          <a:bodyPr>
            <a:noAutofit/>
          </a:bodyPr>
          <a:lstStyle/>
          <a:p>
            <a:pPr marL="0" indent="0">
              <a:buNone/>
            </a:pPr>
            <a:r>
              <a:rPr lang="en-US" sz="3600" dirty="0"/>
              <a:t>“The well-being and flourishing of human and non-human life on Earth have value in themselves…independent of the usefulness of the non-human world for human purposes.” </a:t>
            </a:r>
            <a:endParaRPr lang="en-US" sz="3600" dirty="0" smtClean="0"/>
          </a:p>
          <a:p>
            <a:pPr marL="0" indent="0">
              <a:buNone/>
            </a:pPr>
            <a:r>
              <a:rPr lang="en-US" sz="3600" dirty="0" smtClean="0"/>
              <a:t>– Norwegian </a:t>
            </a:r>
            <a:r>
              <a:rPr lang="en-US" sz="3600" dirty="0"/>
              <a:t>philosopher who coined ‘deep ecology’.</a:t>
            </a:r>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89814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Colonial Plunder – An Indian Example</a:t>
            </a:r>
            <a:endParaRPr lang="en-US" dirty="0"/>
          </a:p>
        </p:txBody>
      </p:sp>
      <p:sp>
        <p:nvSpPr>
          <p:cNvPr id="3" name="Content Placeholder 2"/>
          <p:cNvSpPr>
            <a:spLocks noGrp="1"/>
          </p:cNvSpPr>
          <p:nvPr>
            <p:ph idx="1"/>
          </p:nvPr>
        </p:nvSpPr>
        <p:spPr/>
        <p:txBody>
          <a:bodyPr>
            <a:normAutofit/>
          </a:bodyPr>
          <a:lstStyle/>
          <a:p>
            <a:r>
              <a:rPr lang="en-GB" sz="4000" dirty="0" smtClean="0"/>
              <a:t>Before British Rule, India’s contribution to world economy was </a:t>
            </a:r>
            <a:r>
              <a:rPr lang="en-GB" sz="4800" dirty="0" smtClean="0"/>
              <a:t>23%</a:t>
            </a:r>
          </a:p>
          <a:p>
            <a:r>
              <a:rPr lang="en-GB" sz="4400" dirty="0" smtClean="0"/>
              <a:t>After two-hundred years of colonization, it came down to </a:t>
            </a:r>
            <a:r>
              <a:rPr lang="en-GB" sz="4400" dirty="0" smtClean="0">
                <a:solidFill>
                  <a:srgbClr val="FF0000"/>
                </a:solidFill>
              </a:rPr>
              <a:t>4%</a:t>
            </a:r>
          </a:p>
          <a:p>
            <a:pPr marL="0" indent="0">
              <a:buNone/>
            </a:pPr>
            <a:endParaRPr lang="en-US" sz="1200" dirty="0" smtClean="0"/>
          </a:p>
          <a:p>
            <a:pPr marL="0" indent="0">
              <a:buNone/>
            </a:pPr>
            <a:r>
              <a:rPr lang="en-US" sz="1200" dirty="0" smtClean="0"/>
              <a:t>SOURCE: Shashi </a:t>
            </a:r>
            <a:r>
              <a:rPr lang="en-US" sz="1200" dirty="0" err="1" smtClean="0"/>
              <a:t>Tharoor’s</a:t>
            </a:r>
            <a:r>
              <a:rPr lang="en-US" sz="1200" dirty="0" smtClean="0"/>
              <a:t> “Britain Does Owe Reparations” speech 2015, at the British Parliament (https</a:t>
            </a:r>
            <a:r>
              <a:rPr lang="en-US" sz="1200" dirty="0"/>
              <a:t>://</a:t>
            </a:r>
            <a:r>
              <a:rPr lang="en-US" sz="1200" dirty="0" smtClean="0"/>
              <a:t>www.youtube.com/watch?v=f7CW7S0zxv4)</a:t>
            </a:r>
            <a:endParaRPr lang="en-US" sz="1200"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89849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Plunder of the Earth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1"/>
            <a:ext cx="6705600" cy="3124994"/>
          </a:xfrm>
        </p:spPr>
      </p:pic>
      <p:sp>
        <p:nvSpPr>
          <p:cNvPr id="5" name="TextBox 4"/>
          <p:cNvSpPr txBox="1"/>
          <p:nvPr/>
        </p:nvSpPr>
        <p:spPr>
          <a:xfrm>
            <a:off x="-2595115" y="4876800"/>
            <a:ext cx="10881184" cy="1231106"/>
          </a:xfrm>
          <a:prstGeom prst="rect">
            <a:avLst/>
          </a:prstGeom>
          <a:noFill/>
        </p:spPr>
        <p:txBody>
          <a:bodyPr wrap="none" rtlCol="0">
            <a:spAutoFit/>
          </a:bodyPr>
          <a:lstStyle/>
          <a:p>
            <a:pPr algn="ctr"/>
            <a:r>
              <a:rPr lang="en-US" dirty="0" smtClean="0"/>
              <a:t>			</a:t>
            </a:r>
            <a:r>
              <a:rPr lang="en-US" dirty="0"/>
              <a:t> </a:t>
            </a:r>
            <a:r>
              <a:rPr lang="en-US" dirty="0" smtClean="0"/>
              <a:t>            </a:t>
            </a:r>
            <a:r>
              <a:rPr lang="en-US" sz="2800" dirty="0" smtClean="0"/>
              <a:t>Not </a:t>
            </a:r>
            <a:r>
              <a:rPr lang="en-US" sz="2800" dirty="0"/>
              <a:t>just extinction of species but entire </a:t>
            </a:r>
            <a:r>
              <a:rPr lang="en-US" sz="2800" dirty="0" smtClean="0"/>
              <a:t>islands! </a:t>
            </a:r>
          </a:p>
          <a:p>
            <a:r>
              <a:rPr lang="en-US" sz="2800" dirty="0" smtClean="0"/>
              <a:t>				  (</a:t>
            </a:r>
            <a:r>
              <a:rPr lang="en-US" sz="2800" dirty="0"/>
              <a:t>Maldives underwater cabinet summit </a:t>
            </a:r>
            <a:r>
              <a:rPr lang="en-US" sz="2800" dirty="0" smtClean="0"/>
              <a:t>2009)</a:t>
            </a: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65690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rom </a:t>
            </a:r>
            <a:r>
              <a:rPr lang="en-US" i="1" dirty="0" smtClean="0"/>
              <a:t>An Inconvenient Truth</a:t>
            </a:r>
            <a:r>
              <a:rPr lang="en-US" dirty="0" smtClean="0"/>
              <a:t> (2006)</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4180114"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505178"/>
            <a:ext cx="4495799" cy="2590822"/>
          </a:xfrm>
          <a:prstGeom prst="rect">
            <a:avLst/>
          </a:prstGeom>
        </p:spPr>
      </p:pic>
      <p:sp>
        <p:nvSpPr>
          <p:cNvPr id="6" name="TextBox 5"/>
          <p:cNvSpPr txBox="1"/>
          <p:nvPr/>
        </p:nvSpPr>
        <p:spPr>
          <a:xfrm>
            <a:off x="457200" y="5410200"/>
            <a:ext cx="2652265" cy="369332"/>
          </a:xfrm>
          <a:prstGeom prst="rect">
            <a:avLst/>
          </a:prstGeom>
          <a:noFill/>
        </p:spPr>
        <p:txBody>
          <a:bodyPr wrap="none" rtlCol="0">
            <a:spAutoFit/>
          </a:bodyPr>
          <a:lstStyle/>
          <a:p>
            <a:r>
              <a:rPr lang="en-US" dirty="0" smtClean="0"/>
              <a:t>Mt. Kilimanjaro: what it is</a:t>
            </a:r>
            <a:endParaRPr lang="en-US" dirty="0"/>
          </a:p>
        </p:txBody>
      </p:sp>
      <p:sp>
        <p:nvSpPr>
          <p:cNvPr id="7" name="TextBox 6"/>
          <p:cNvSpPr txBox="1"/>
          <p:nvPr/>
        </p:nvSpPr>
        <p:spPr>
          <a:xfrm>
            <a:off x="4648200" y="2819400"/>
            <a:ext cx="4163384" cy="646331"/>
          </a:xfrm>
          <a:prstGeom prst="rect">
            <a:avLst/>
          </a:prstGeom>
          <a:noFill/>
        </p:spPr>
        <p:txBody>
          <a:bodyPr wrap="none" rtlCol="0">
            <a:spAutoFit/>
          </a:bodyPr>
          <a:lstStyle/>
          <a:p>
            <a:r>
              <a:rPr lang="en-US" dirty="0" smtClean="0"/>
              <a:t>   </a:t>
            </a:r>
          </a:p>
          <a:p>
            <a:r>
              <a:rPr lang="en-US" dirty="0"/>
              <a:t> </a:t>
            </a:r>
            <a:r>
              <a:rPr lang="en-US" dirty="0" smtClean="0"/>
              <a:t>      Mt</a:t>
            </a:r>
            <a:r>
              <a:rPr lang="en-US" dirty="0"/>
              <a:t>. Kilimanjaro: what it </a:t>
            </a:r>
            <a:r>
              <a:rPr lang="en-US" dirty="0" smtClean="0"/>
              <a:t>might soon be</a:t>
            </a:r>
            <a:endParaRPr lang="en-US" dirty="0"/>
          </a:p>
        </p:txBody>
      </p:sp>
      <p:sp>
        <p:nvSpPr>
          <p:cNvPr id="3" name="Footer Placeholder 2"/>
          <p:cNvSpPr>
            <a:spLocks noGrp="1"/>
          </p:cNvSpPr>
          <p:nvPr>
            <p:ph type="ftr" sz="quarter" idx="11"/>
          </p:nvPr>
        </p:nvSpPr>
        <p:spPr/>
        <p:txBody>
          <a:bodyPr/>
          <a:lstStyle/>
          <a:p>
            <a:r>
              <a:rPr lang="en-US" smtClean="0"/>
              <a:t>Sanjay Mukherjee CPU Nitra Talk-Oct. 2021</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60022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Cornucopia</a:t>
            </a:r>
          </a:p>
        </p:txBody>
      </p:sp>
      <p:sp>
        <p:nvSpPr>
          <p:cNvPr id="3" name="Content Placeholder 2"/>
          <p:cNvSpPr>
            <a:spLocks noGrp="1"/>
          </p:cNvSpPr>
          <p:nvPr>
            <p:ph idx="1"/>
          </p:nvPr>
        </p:nvSpPr>
        <p:spPr>
          <a:xfrm>
            <a:off x="457200" y="1219200"/>
            <a:ext cx="8229600" cy="4800600"/>
          </a:xfrm>
        </p:spPr>
        <p:txBody>
          <a:bodyPr>
            <a:noAutofit/>
          </a:bodyPr>
          <a:lstStyle/>
          <a:p>
            <a:r>
              <a:rPr lang="en-US" sz="3500" dirty="0" smtClean="0"/>
              <a:t>A word from classical antiquity = this earth is a ‘horn of plenty’</a:t>
            </a:r>
          </a:p>
          <a:p>
            <a:r>
              <a:rPr lang="en-US" sz="3500" dirty="0" smtClean="0"/>
              <a:t>A point-of-view mainly by capitalists, free-market economists and demographers</a:t>
            </a:r>
          </a:p>
          <a:p>
            <a:r>
              <a:rPr lang="en-US" sz="3500" dirty="0" smtClean="0"/>
              <a:t>Scarcity is an economic, not an environmental issue and can be easily overcome by technology and capitalist interventions</a:t>
            </a:r>
            <a:endParaRPr lang="en-US" sz="3500" dirty="0"/>
          </a:p>
        </p:txBody>
      </p:sp>
      <p:sp>
        <p:nvSpPr>
          <p:cNvPr id="4" name="Footer Placeholder 3"/>
          <p:cNvSpPr>
            <a:spLocks noGrp="1"/>
          </p:cNvSpPr>
          <p:nvPr>
            <p:ph type="ftr" sz="quarter" idx="11"/>
          </p:nvPr>
        </p:nvSpPr>
        <p:spPr/>
        <p:txBody>
          <a:bodyPr/>
          <a:lstStyle/>
          <a:p>
            <a:r>
              <a:rPr lang="en-US" smtClean="0"/>
              <a:t>Sanjay Mukherjee CPU Nitra Talk-Oct. 2021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93708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2459</TotalTime>
  <Words>3450</Words>
  <Application>Microsoft Office PowerPoint</Application>
  <PresentationFormat>On-screen Show (4:3)</PresentationFormat>
  <Paragraphs>470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Post-Postcolonialism:  Ecocriticism &amp; Literature</vt:lpstr>
      <vt:lpstr>The Title: A Few Words</vt:lpstr>
      <vt:lpstr>Yet…</vt:lpstr>
      <vt:lpstr>Impact</vt:lpstr>
      <vt:lpstr>Arne Naess (1912-2009)</vt:lpstr>
      <vt:lpstr>Colonial Plunder – An Indian Example</vt:lpstr>
      <vt:lpstr>And A Plunder of the Earth</vt:lpstr>
      <vt:lpstr>From An Inconvenient Truth (2006)</vt:lpstr>
      <vt:lpstr>Cornucopia</vt:lpstr>
      <vt:lpstr>Postcolonial-Ecocritical Chasm</vt:lpstr>
      <vt:lpstr>Interesting Overlap </vt:lpstr>
      <vt:lpstr>Whereas in Mythologies (Greek)</vt:lpstr>
      <vt:lpstr>Egyptian Myths</vt:lpstr>
      <vt:lpstr>Chinese Myths</vt:lpstr>
      <vt:lpstr>Japanese Mythology</vt:lpstr>
      <vt:lpstr>Indian Mythology</vt:lpstr>
      <vt:lpstr>4 Questions to Ponder</vt:lpstr>
      <vt:lpstr>Place of Literature</vt:lpstr>
      <vt:lpstr>Task for Ecocritics</vt:lpstr>
      <vt:lpstr>Literature: An Interesting Record</vt:lpstr>
      <vt:lpstr>Literature &amp; the Benefits of Nature</vt:lpstr>
      <vt:lpstr>Ecocritical American Texts</vt:lpstr>
      <vt:lpstr>Also, Thoreau (1817-62) and his classic Walden</vt:lpstr>
      <vt:lpstr>An Earlier Beginning in England</vt:lpstr>
      <vt:lpstr>The Anthropocene</vt:lpstr>
      <vt:lpstr>Industrialization  Dystopian Novels</vt:lpstr>
      <vt:lpstr> Wordsworth &amp; Industrialization</vt:lpstr>
      <vt:lpstr>The Wye instead of the Abbey  </vt:lpstr>
      <vt:lpstr>‘Tintern Abbey’: Pollution &amp; Silence?</vt:lpstr>
      <vt:lpstr>Romantic Poetry: Not Anthropocentric</vt:lpstr>
      <vt:lpstr>Romantic Poetry: Attuned to Nature</vt:lpstr>
      <vt:lpstr>For Literature with Specific Environmental Emphasis </vt:lpstr>
      <vt:lpstr>Greg Garrard’s Definitive Book (2007)…</vt:lpstr>
      <vt:lpstr>Silent Spring &amp; Keats’s 1819 Ballad</vt:lpstr>
      <vt:lpstr>However, the Pastoral…</vt:lpstr>
      <vt:lpstr>The Charge Against the Romantics</vt:lpstr>
      <vt:lpstr>The Problem with Ecocriticism</vt:lpstr>
      <vt:lpstr>Yet…</vt:lpstr>
      <vt:lpstr>To Sum Open Up…</vt:lpstr>
      <vt:lpstr>Garrard’s Edited Book (2014)</vt:lpstr>
      <vt:lpstr>Aesthetic &amp; Activist Strands</vt:lpstr>
      <vt:lpstr>To Pause Then…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Post-Postcolonialism:  Ecocriticism &amp; Literature</dc:title>
  <dc:creator>Admin</dc:creator>
  <cp:lastModifiedBy>Admin</cp:lastModifiedBy>
  <cp:revision>89</cp:revision>
  <dcterms:created xsi:type="dcterms:W3CDTF">2006-08-16T00:00:00Z</dcterms:created>
  <dcterms:modified xsi:type="dcterms:W3CDTF">2021-10-04T04:44:05Z</dcterms:modified>
</cp:coreProperties>
</file>